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1074" r:id="rId2"/>
    <p:sldId id="1545" r:id="rId3"/>
    <p:sldId id="1546" r:id="rId4"/>
    <p:sldId id="1547" r:id="rId5"/>
    <p:sldId id="1548" r:id="rId6"/>
    <p:sldId id="1549" r:id="rId7"/>
    <p:sldId id="1550" r:id="rId8"/>
    <p:sldId id="1551" r:id="rId9"/>
    <p:sldId id="1552" r:id="rId10"/>
    <p:sldId id="1553" r:id="rId11"/>
    <p:sldId id="1554" r:id="rId12"/>
    <p:sldId id="1556" r:id="rId13"/>
    <p:sldId id="1568" r:id="rId14"/>
    <p:sldId id="1555" r:id="rId15"/>
    <p:sldId id="1557" r:id="rId16"/>
    <p:sldId id="1569" r:id="rId17"/>
    <p:sldId id="1558" r:id="rId18"/>
    <p:sldId id="1559" r:id="rId19"/>
    <p:sldId id="1580" r:id="rId20"/>
    <p:sldId id="1571" r:id="rId21"/>
    <p:sldId id="1572" r:id="rId22"/>
    <p:sldId id="1591" r:id="rId23"/>
    <p:sldId id="1577" r:id="rId24"/>
    <p:sldId id="1560" r:id="rId25"/>
    <p:sldId id="1576" r:id="rId26"/>
    <p:sldId id="1578" r:id="rId27"/>
    <p:sldId id="1579" r:id="rId28"/>
    <p:sldId id="1573" r:id="rId29"/>
    <p:sldId id="1592" r:id="rId30"/>
    <p:sldId id="1574" r:id="rId31"/>
    <p:sldId id="1575" r:id="rId32"/>
    <p:sldId id="1561" r:id="rId33"/>
    <p:sldId id="1581" r:id="rId34"/>
    <p:sldId id="1562" r:id="rId35"/>
    <p:sldId id="1583" r:id="rId36"/>
    <p:sldId id="1594" r:id="rId37"/>
    <p:sldId id="1595" r:id="rId38"/>
    <p:sldId id="1598" r:id="rId39"/>
    <p:sldId id="1584" r:id="rId40"/>
    <p:sldId id="1585" r:id="rId41"/>
    <p:sldId id="1586" r:id="rId42"/>
    <p:sldId id="1589" r:id="rId43"/>
    <p:sldId id="1607" r:id="rId44"/>
    <p:sldId id="1602" r:id="rId45"/>
    <p:sldId id="1603" r:id="rId46"/>
    <p:sldId id="1604" r:id="rId47"/>
    <p:sldId id="1605" r:id="rId48"/>
    <p:sldId id="1606" r:id="rId49"/>
    <p:sldId id="1608" r:id="rId50"/>
  </p:sldIdLst>
  <p:sldSz cx="9144000" cy="6858000" type="screen4x3"/>
  <p:notesSz cx="6797675" cy="9926638"/>
  <p:defaultTextStyle>
    <a:defPPr>
      <a:defRPr lang="ja-JP"/>
    </a:defPPr>
    <a:lvl1pPr algn="l" rtl="0" eaLnBrk="0" fontAlgn="base" hangingPunct="0">
      <a:spcBef>
        <a:spcPct val="0"/>
      </a:spcBef>
      <a:spcAft>
        <a:spcPct val="0"/>
      </a:spcAft>
      <a:defRPr kumimoji="1" sz="2400" kern="1200">
        <a:solidFill>
          <a:srgbClr val="000000"/>
        </a:solidFill>
        <a:latin typeface="ＭＳ ゴシック" panose="020B0609070205080204" pitchFamily="49" charset="-128"/>
        <a:ea typeface="ＭＳ ゴシック" panose="020B0609070205080204" pitchFamily="49" charset="-128"/>
        <a:cs typeface="+mn-cs"/>
      </a:defRPr>
    </a:lvl1pPr>
    <a:lvl2pPr marL="457200" algn="l" rtl="0" eaLnBrk="0" fontAlgn="base" hangingPunct="0">
      <a:spcBef>
        <a:spcPct val="0"/>
      </a:spcBef>
      <a:spcAft>
        <a:spcPct val="0"/>
      </a:spcAft>
      <a:defRPr kumimoji="1" sz="2400" kern="1200">
        <a:solidFill>
          <a:srgbClr val="000000"/>
        </a:solidFill>
        <a:latin typeface="ＭＳ ゴシック" panose="020B0609070205080204" pitchFamily="49" charset="-128"/>
        <a:ea typeface="ＭＳ ゴシック" panose="020B0609070205080204" pitchFamily="49" charset="-128"/>
        <a:cs typeface="+mn-cs"/>
      </a:defRPr>
    </a:lvl2pPr>
    <a:lvl3pPr marL="914400" algn="l" rtl="0" eaLnBrk="0" fontAlgn="base" hangingPunct="0">
      <a:spcBef>
        <a:spcPct val="0"/>
      </a:spcBef>
      <a:spcAft>
        <a:spcPct val="0"/>
      </a:spcAft>
      <a:defRPr kumimoji="1" sz="2400" kern="1200">
        <a:solidFill>
          <a:srgbClr val="000000"/>
        </a:solidFill>
        <a:latin typeface="ＭＳ ゴシック" panose="020B0609070205080204" pitchFamily="49" charset="-128"/>
        <a:ea typeface="ＭＳ ゴシック" panose="020B0609070205080204" pitchFamily="49" charset="-128"/>
        <a:cs typeface="+mn-cs"/>
      </a:defRPr>
    </a:lvl3pPr>
    <a:lvl4pPr marL="1371600" algn="l" rtl="0" eaLnBrk="0" fontAlgn="base" hangingPunct="0">
      <a:spcBef>
        <a:spcPct val="0"/>
      </a:spcBef>
      <a:spcAft>
        <a:spcPct val="0"/>
      </a:spcAft>
      <a:defRPr kumimoji="1" sz="2400" kern="1200">
        <a:solidFill>
          <a:srgbClr val="000000"/>
        </a:solidFill>
        <a:latin typeface="ＭＳ ゴシック" panose="020B0609070205080204" pitchFamily="49" charset="-128"/>
        <a:ea typeface="ＭＳ ゴシック" panose="020B0609070205080204" pitchFamily="49" charset="-128"/>
        <a:cs typeface="+mn-cs"/>
      </a:defRPr>
    </a:lvl4pPr>
    <a:lvl5pPr marL="1828800" algn="l" rtl="0" eaLnBrk="0" fontAlgn="base" hangingPunct="0">
      <a:spcBef>
        <a:spcPct val="0"/>
      </a:spcBef>
      <a:spcAft>
        <a:spcPct val="0"/>
      </a:spcAft>
      <a:defRPr kumimoji="1" sz="2400" kern="1200">
        <a:solidFill>
          <a:srgbClr val="000000"/>
        </a:solidFill>
        <a:latin typeface="ＭＳ ゴシック" panose="020B0609070205080204" pitchFamily="49" charset="-128"/>
        <a:ea typeface="ＭＳ ゴシック" panose="020B0609070205080204" pitchFamily="49" charset="-128"/>
        <a:cs typeface="+mn-cs"/>
      </a:defRPr>
    </a:lvl5pPr>
    <a:lvl6pPr marL="2286000" algn="l" defTabSz="914400" rtl="0" eaLnBrk="1" latinLnBrk="0" hangingPunct="1">
      <a:defRPr kumimoji="1" sz="2400" kern="1200">
        <a:solidFill>
          <a:srgbClr val="000000"/>
        </a:solidFill>
        <a:latin typeface="ＭＳ ゴシック" panose="020B0609070205080204" pitchFamily="49" charset="-128"/>
        <a:ea typeface="ＭＳ ゴシック" panose="020B0609070205080204" pitchFamily="49" charset="-128"/>
        <a:cs typeface="+mn-cs"/>
      </a:defRPr>
    </a:lvl6pPr>
    <a:lvl7pPr marL="2743200" algn="l" defTabSz="914400" rtl="0" eaLnBrk="1" latinLnBrk="0" hangingPunct="1">
      <a:defRPr kumimoji="1" sz="2400" kern="1200">
        <a:solidFill>
          <a:srgbClr val="000000"/>
        </a:solidFill>
        <a:latin typeface="ＭＳ ゴシック" panose="020B0609070205080204" pitchFamily="49" charset="-128"/>
        <a:ea typeface="ＭＳ ゴシック" panose="020B0609070205080204" pitchFamily="49" charset="-128"/>
        <a:cs typeface="+mn-cs"/>
      </a:defRPr>
    </a:lvl7pPr>
    <a:lvl8pPr marL="3200400" algn="l" defTabSz="914400" rtl="0" eaLnBrk="1" latinLnBrk="0" hangingPunct="1">
      <a:defRPr kumimoji="1" sz="2400" kern="1200">
        <a:solidFill>
          <a:srgbClr val="000000"/>
        </a:solidFill>
        <a:latin typeface="ＭＳ ゴシック" panose="020B0609070205080204" pitchFamily="49" charset="-128"/>
        <a:ea typeface="ＭＳ ゴシック" panose="020B0609070205080204" pitchFamily="49" charset="-128"/>
        <a:cs typeface="+mn-cs"/>
      </a:defRPr>
    </a:lvl8pPr>
    <a:lvl9pPr marL="3657600" algn="l" defTabSz="914400" rtl="0" eaLnBrk="1" latinLnBrk="0" hangingPunct="1">
      <a:defRPr kumimoji="1" sz="2400" kern="1200">
        <a:solidFill>
          <a:srgbClr val="000000"/>
        </a:solidFill>
        <a:latin typeface="ＭＳ ゴシック" panose="020B0609070205080204" pitchFamily="49" charset="-128"/>
        <a:ea typeface="ＭＳ ゴシック" panose="020B0609070205080204" pitchFamily="49"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n Handa" initials="JH" lastIdx="12" clrIdx="0"/>
  <p:cmAuthor id="1" name="高橋 行雄" initials="高橋" lastIdx="2" clrIdx="1">
    <p:extLst>
      <p:ext uri="{19B8F6BF-5375-455C-9EA6-DF929625EA0E}">
        <p15:presenceInfo xmlns:p15="http://schemas.microsoft.com/office/powerpoint/2012/main" userId="02270e1d962b571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660066"/>
    <a:srgbClr val="FF0000"/>
    <a:srgbClr val="663300"/>
    <a:srgbClr val="CC9900"/>
    <a:srgbClr val="009900"/>
    <a:srgbClr val="FFFFCC"/>
    <a:srgbClr val="FFFF99"/>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5" autoAdjust="0"/>
    <p:restoredTop sz="94140" autoAdjust="0"/>
  </p:normalViewPr>
  <p:slideViewPr>
    <p:cSldViewPr>
      <p:cViewPr varScale="1">
        <p:scale>
          <a:sx n="75" d="100"/>
          <a:sy n="75" d="100"/>
        </p:scale>
        <p:origin x="312"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2236"/>
    </p:cViewPr>
  </p:sorterViewPr>
  <p:notesViewPr>
    <p:cSldViewPr>
      <p:cViewPr>
        <p:scale>
          <a:sx n="100" d="100"/>
          <a:sy n="100" d="100"/>
        </p:scale>
        <p:origin x="-498" y="-72"/>
      </p:cViewPr>
      <p:guideLst>
        <p:guide orient="horz" pos="3128"/>
        <p:guide pos="2142"/>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6E217ED8-7BDA-42B0-AB2C-63DDCDD0DED2}"/>
              </a:ext>
            </a:extLst>
          </p:cNvPr>
          <p:cNvSpPr>
            <a:spLocks noChangeArrowheads="1"/>
          </p:cNvSpPr>
          <p:nvPr/>
        </p:nvSpPr>
        <p:spPr bwMode="auto">
          <a:xfrm>
            <a:off x="5802084" y="9299678"/>
            <a:ext cx="501767" cy="344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20" tIns="44416" rIns="90420" bIns="44416">
            <a:spAutoFit/>
          </a:bodyPr>
          <a:lstStyle>
            <a:lvl1pPr defTabSz="947738">
              <a:defRPr kumimoji="1" sz="2400">
                <a:solidFill>
                  <a:srgbClr val="000000"/>
                </a:solidFill>
                <a:latin typeface="ＭＳ ゴシック" panose="020B0609070205080204" pitchFamily="49" charset="-128"/>
                <a:ea typeface="ＭＳ ゴシック" panose="020B0609070205080204" pitchFamily="49" charset="-128"/>
              </a:defRPr>
            </a:lvl1pPr>
            <a:lvl2pPr marL="742950" indent="-285750" defTabSz="947738">
              <a:defRPr kumimoji="1" sz="2400">
                <a:solidFill>
                  <a:srgbClr val="000000"/>
                </a:solidFill>
                <a:latin typeface="ＭＳ ゴシック" panose="020B0609070205080204" pitchFamily="49" charset="-128"/>
                <a:ea typeface="ＭＳ ゴシック" panose="020B0609070205080204" pitchFamily="49" charset="-128"/>
              </a:defRPr>
            </a:lvl2pPr>
            <a:lvl3pPr marL="1143000" indent="-228600" defTabSz="947738">
              <a:defRPr kumimoji="1" sz="2400">
                <a:solidFill>
                  <a:srgbClr val="000000"/>
                </a:solidFill>
                <a:latin typeface="ＭＳ ゴシック" panose="020B0609070205080204" pitchFamily="49" charset="-128"/>
                <a:ea typeface="ＭＳ ゴシック" panose="020B0609070205080204" pitchFamily="49" charset="-128"/>
              </a:defRPr>
            </a:lvl3pPr>
            <a:lvl4pPr marL="1600200" indent="-228600" defTabSz="947738">
              <a:defRPr kumimoji="1" sz="2400">
                <a:solidFill>
                  <a:srgbClr val="000000"/>
                </a:solidFill>
                <a:latin typeface="ＭＳ ゴシック" panose="020B0609070205080204" pitchFamily="49" charset="-128"/>
                <a:ea typeface="ＭＳ ゴシック" panose="020B0609070205080204" pitchFamily="49" charset="-128"/>
              </a:defRPr>
            </a:lvl4pPr>
            <a:lvl5pPr marL="2057400" indent="-228600" defTabSz="947738">
              <a:defRPr kumimoji="1" sz="2400">
                <a:solidFill>
                  <a:srgbClr val="000000"/>
                </a:solidFill>
                <a:latin typeface="ＭＳ ゴシック" panose="020B0609070205080204" pitchFamily="49" charset="-128"/>
                <a:ea typeface="ＭＳ ゴシック" panose="020B0609070205080204" pitchFamily="49" charset="-128"/>
              </a:defRPr>
            </a:lvl5pPr>
            <a:lvl6pPr marL="2514600" indent="-228600" defTabSz="947738"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6pPr>
            <a:lvl7pPr marL="2971800" indent="-228600" defTabSz="947738"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7pPr>
            <a:lvl8pPr marL="3429000" indent="-228600" defTabSz="947738"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8pPr>
            <a:lvl9pPr marL="3886200" indent="-228600" defTabSz="947738"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9pPr>
          </a:lstStyle>
          <a:p>
            <a:pPr>
              <a:defRPr/>
            </a:pPr>
            <a:fld id="{E833E3CC-2A26-4BFE-BDE0-17DC50B3B5B3}" type="slidenum">
              <a:rPr lang="en-US" altLang="ja-JP" sz="1600">
                <a:solidFill>
                  <a:schemeClr val="tx1"/>
                </a:solidFill>
              </a:rPr>
              <a:pPr>
                <a:defRPr/>
              </a:pPr>
              <a:t>‹#›</a:t>
            </a:fld>
            <a:endParaRPr lang="en-US" altLang="ja-JP" sz="1600">
              <a:solidFill>
                <a:schemeClr val="tx1"/>
              </a:solidFill>
            </a:endParaRPr>
          </a:p>
        </p:txBody>
      </p:sp>
      <p:sp>
        <p:nvSpPr>
          <p:cNvPr id="3075" name="Rectangle 3">
            <a:extLst>
              <a:ext uri="{FF2B5EF4-FFF2-40B4-BE49-F238E27FC236}">
                <a16:creationId xmlns:a16="http://schemas.microsoft.com/office/drawing/2014/main" id="{2B3BA7F6-527E-43EB-868C-329153C4178D}"/>
              </a:ext>
            </a:extLst>
          </p:cNvPr>
          <p:cNvSpPr>
            <a:spLocks noChangeArrowheads="1"/>
          </p:cNvSpPr>
          <p:nvPr/>
        </p:nvSpPr>
        <p:spPr bwMode="auto">
          <a:xfrm>
            <a:off x="438256" y="387290"/>
            <a:ext cx="5331451" cy="258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20" tIns="44416" rIns="90420" bIns="44416">
            <a:spAutoFit/>
          </a:bodyPr>
          <a:lstStyle>
            <a:lvl1pPr defTabSz="947738">
              <a:spcBef>
                <a:spcPct val="0"/>
              </a:spcBef>
              <a:defRPr kumimoji="1" sz="2400">
                <a:solidFill>
                  <a:schemeClr val="tx1"/>
                </a:solidFill>
                <a:latin typeface="Times New Roman" panose="02020603050405020304" pitchFamily="18" charset="0"/>
                <a:ea typeface="ＭＳ Ｐゴシック" panose="020B0600070205080204" pitchFamily="50" charset="-128"/>
              </a:defRPr>
            </a:lvl1pPr>
            <a:lvl2pPr marL="473075" defTabSz="947738">
              <a:spcBef>
                <a:spcPct val="0"/>
              </a:spcBef>
              <a:defRPr kumimoji="1" sz="2400">
                <a:solidFill>
                  <a:schemeClr val="tx1"/>
                </a:solidFill>
                <a:latin typeface="Times New Roman" panose="02020603050405020304" pitchFamily="18" charset="0"/>
                <a:ea typeface="ＭＳ Ｐゴシック" panose="020B0600070205080204" pitchFamily="50" charset="-128"/>
              </a:defRPr>
            </a:lvl2pPr>
            <a:lvl3pPr marL="947738" defTabSz="947738">
              <a:spcBef>
                <a:spcPct val="0"/>
              </a:spcBef>
              <a:defRPr kumimoji="1" sz="2400">
                <a:solidFill>
                  <a:schemeClr val="tx1"/>
                </a:solidFill>
                <a:latin typeface="Times New Roman" panose="02020603050405020304" pitchFamily="18" charset="0"/>
                <a:ea typeface="ＭＳ Ｐゴシック" panose="020B0600070205080204" pitchFamily="50" charset="-128"/>
              </a:defRPr>
            </a:lvl3pPr>
            <a:lvl4pPr marL="1422400" defTabSz="947738">
              <a:spcBef>
                <a:spcPct val="0"/>
              </a:spcBef>
              <a:defRPr kumimoji="1" sz="2400">
                <a:solidFill>
                  <a:schemeClr val="tx1"/>
                </a:solidFill>
                <a:latin typeface="Times New Roman" panose="02020603050405020304" pitchFamily="18" charset="0"/>
                <a:ea typeface="ＭＳ Ｐゴシック" panose="020B0600070205080204" pitchFamily="50" charset="-128"/>
              </a:defRPr>
            </a:lvl4pPr>
            <a:lvl5pPr marL="1895475" defTabSz="947738">
              <a:spcBef>
                <a:spcPct val="0"/>
              </a:spcBef>
              <a:defRPr kumimoji="1" sz="2400">
                <a:solidFill>
                  <a:schemeClr val="tx1"/>
                </a:solidFill>
                <a:latin typeface="Times New Roman" panose="02020603050405020304" pitchFamily="18" charset="0"/>
                <a:ea typeface="ＭＳ Ｐゴシック" panose="020B0600070205080204" pitchFamily="50" charset="-128"/>
              </a:defRPr>
            </a:lvl5pPr>
            <a:lvl6pPr marL="2352675" defTabSz="947738"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809875" defTabSz="947738"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267075" defTabSz="947738"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724275" defTabSz="947738" fontAlgn="base">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defRPr/>
            </a:pPr>
            <a:r>
              <a:rPr lang="en-US" altLang="ja-JP" sz="1100" u="sng">
                <a:latin typeface="ＭＳ ゴシック" panose="020B0609070205080204" pitchFamily="49" charset="-128"/>
                <a:ea typeface="ＭＳ ゴシック" panose="020B0609070205080204" pitchFamily="49" charset="-128"/>
              </a:rPr>
              <a:t>2013.9.9 </a:t>
            </a:r>
            <a:r>
              <a:rPr lang="ja-JP" altLang="en-US" sz="1100" u="sng">
                <a:latin typeface="ＭＳ ゴシック" panose="020B0609070205080204" pitchFamily="49" charset="-128"/>
                <a:ea typeface="ＭＳ ゴシック" panose="020B0609070205080204" pitchFamily="49" charset="-128"/>
              </a:rPr>
              <a:t>高橋行雄</a:t>
            </a:r>
            <a:r>
              <a:rPr lang="ja-JP" altLang="en-US" sz="1100">
                <a:latin typeface="ＭＳ ゴシック" panose="020B0609070205080204" pitchFamily="49" charset="-128"/>
                <a:ea typeface="ＭＳ ゴシック" panose="020B0609070205080204" pitchFamily="49" charset="-128"/>
              </a:rPr>
              <a:t>　　　　　　　　　　　　　　　　　　　　　　　　　　　　</a:t>
            </a:r>
            <a:endParaRPr lang="ja-JP" altLang="en-US" sz="1100" u="sng">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B70CA55-AEEA-4B9E-9697-99964228452C}"/>
              </a:ext>
            </a:extLst>
          </p:cNvPr>
          <p:cNvSpPr>
            <a:spLocks noGrp="1" noRot="1" noChangeAspect="1" noChangeArrowheads="1" noTextEdit="1"/>
          </p:cNvSpPr>
          <p:nvPr>
            <p:ph type="sldImg" idx="2"/>
          </p:nvPr>
        </p:nvSpPr>
        <p:spPr bwMode="auto">
          <a:xfrm>
            <a:off x="1079500" y="863600"/>
            <a:ext cx="4640263" cy="348138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a:extLst>
              <a:ext uri="{FF2B5EF4-FFF2-40B4-BE49-F238E27FC236}">
                <a16:creationId xmlns:a16="http://schemas.microsoft.com/office/drawing/2014/main" id="{C1075D18-D5E6-4465-A47D-7B843D194A69}"/>
              </a:ext>
            </a:extLst>
          </p:cNvPr>
          <p:cNvSpPr>
            <a:spLocks noGrp="1" noChangeArrowheads="1"/>
          </p:cNvSpPr>
          <p:nvPr>
            <p:ph type="body" sz="quarter" idx="3"/>
          </p:nvPr>
        </p:nvSpPr>
        <p:spPr bwMode="auto">
          <a:xfrm>
            <a:off x="908264" y="4731584"/>
            <a:ext cx="4981150" cy="449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20" tIns="44416" rIns="90420" bIns="44416" numCol="1" anchor="t" anchorCtr="0" compatLnSpc="1">
            <a:prstTxWarp prst="textNoShape">
              <a:avLst/>
            </a:prstTxWarp>
          </a:bodyPr>
          <a:lstStyle/>
          <a:p>
            <a:pPr lvl="0"/>
            <a:r>
              <a:rPr lang="ja-JP" altLang="en-US" noProof="0"/>
              <a:t>マスターテキストの書式設定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ＭＳ ゴシック" panose="020B0609070205080204" pitchFamily="49" charset="-128"/>
        <a:ea typeface="ＭＳ ゴシック" panose="020B0609070205080204" pitchFamily="49" charset="-128"/>
        <a:cs typeface="+mn-cs"/>
      </a:defRPr>
    </a:lvl1pPr>
    <a:lvl2pPr marL="457200" algn="l" rtl="0" eaLnBrk="0" fontAlgn="base" hangingPunct="0">
      <a:spcBef>
        <a:spcPct val="30000"/>
      </a:spcBef>
      <a:spcAft>
        <a:spcPct val="0"/>
      </a:spcAft>
      <a:defRPr kumimoji="1" sz="1200" kern="1200">
        <a:solidFill>
          <a:schemeClr val="tx1"/>
        </a:solidFill>
        <a:latin typeface="ＭＳ ゴシック" panose="020B0609070205080204" pitchFamily="49" charset="-128"/>
        <a:ea typeface="ＭＳ ゴシック" panose="020B0609070205080204" pitchFamily="49" charset="-128"/>
        <a:cs typeface="+mn-cs"/>
      </a:defRPr>
    </a:lvl2pPr>
    <a:lvl3pPr marL="914400" algn="l" rtl="0" eaLnBrk="0" fontAlgn="base" hangingPunct="0">
      <a:spcBef>
        <a:spcPct val="30000"/>
      </a:spcBef>
      <a:spcAft>
        <a:spcPct val="0"/>
      </a:spcAft>
      <a:defRPr kumimoji="1" sz="1200" kern="1200">
        <a:solidFill>
          <a:schemeClr val="tx1"/>
        </a:solidFill>
        <a:latin typeface="ＭＳ ゴシック" panose="020B0609070205080204" pitchFamily="49" charset="-128"/>
        <a:ea typeface="ＭＳ ゴシック" panose="020B0609070205080204" pitchFamily="49" charset="-128"/>
        <a:cs typeface="+mn-cs"/>
      </a:defRPr>
    </a:lvl3pPr>
    <a:lvl4pPr marL="1371600" algn="l" rtl="0" eaLnBrk="0" fontAlgn="base" hangingPunct="0">
      <a:spcBef>
        <a:spcPct val="30000"/>
      </a:spcBef>
      <a:spcAft>
        <a:spcPct val="0"/>
      </a:spcAft>
      <a:defRPr kumimoji="1" sz="1200" kern="1200">
        <a:solidFill>
          <a:schemeClr val="tx1"/>
        </a:solidFill>
        <a:latin typeface="ＭＳ ゴシック" panose="020B0609070205080204" pitchFamily="49" charset="-128"/>
        <a:ea typeface="ＭＳ ゴシック" panose="020B0609070205080204" pitchFamily="49" charset="-128"/>
        <a:cs typeface="+mn-cs"/>
      </a:defRPr>
    </a:lvl4pPr>
    <a:lvl5pPr marL="1828800" algn="l" rtl="0" eaLnBrk="0" fontAlgn="base" hangingPunct="0">
      <a:spcBef>
        <a:spcPct val="30000"/>
      </a:spcBef>
      <a:spcAft>
        <a:spcPct val="0"/>
      </a:spcAft>
      <a:defRPr kumimoji="1" sz="1200" kern="1200">
        <a:solidFill>
          <a:schemeClr val="tx1"/>
        </a:solidFill>
        <a:latin typeface="ＭＳ ゴシック" panose="020B0609070205080204" pitchFamily="49" charset="-128"/>
        <a:ea typeface="ＭＳ ゴシック" panose="020B0609070205080204" pitchFamily="49"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75BA876-F8A1-46B0-A75F-17AA130C911F}"/>
              </a:ext>
            </a:extLst>
          </p:cNvPr>
          <p:cNvSpPr>
            <a:spLocks noGrp="1" noRot="1" noChangeAspect="1" noChangeArrowheads="1" noTextEdit="1"/>
          </p:cNvSpPr>
          <p:nvPr>
            <p:ph type="sldImg"/>
          </p:nvPr>
        </p:nvSpPr>
        <p:spPr>
          <a:ln/>
        </p:spPr>
      </p:sp>
      <p:sp>
        <p:nvSpPr>
          <p:cNvPr id="5123" name="Rectangle 3">
            <a:extLst>
              <a:ext uri="{FF2B5EF4-FFF2-40B4-BE49-F238E27FC236}">
                <a16:creationId xmlns:a16="http://schemas.microsoft.com/office/drawing/2014/main" id="{8198F5A3-A97A-4407-8847-A239EEB47D2C}"/>
              </a:ext>
            </a:extLst>
          </p:cNvPr>
          <p:cNvSpPr>
            <a:spLocks noGrp="1" noChangeArrowheads="1"/>
          </p:cNvSpPr>
          <p:nvPr>
            <p:ph type="body" idx="1"/>
          </p:nvPr>
        </p:nvSpPr>
        <p:spPr>
          <a:noFill/>
        </p:spPr>
        <p:txBody>
          <a:bodyPr/>
          <a:lstStyle/>
          <a:p>
            <a:endParaRPr lang="ja-JP" altLang="ja-JP"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2104717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319557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10350" y="266700"/>
            <a:ext cx="2000250" cy="54483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266700"/>
            <a:ext cx="5848350" cy="54483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06911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266700"/>
            <a:ext cx="7772400" cy="110490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609600" y="1600200"/>
            <a:ext cx="39243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86300" y="1600200"/>
            <a:ext cx="39243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711491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6902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2491467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0" y="1600200"/>
            <a:ext cx="39243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86300" y="1600200"/>
            <a:ext cx="39243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142903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25745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120203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785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889280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407041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chemeClr val="bg1"/>
            </a:gs>
          </a:gsLst>
          <a:lin ang="5400000" scaled="1"/>
        </a:gradFill>
        <a:effectLst/>
      </p:bgPr>
    </p:bg>
    <p:spTree>
      <p:nvGrpSpPr>
        <p:cNvPr id="1" name=""/>
        <p:cNvGrpSpPr/>
        <p:nvPr/>
      </p:nvGrpSpPr>
      <p:grpSpPr>
        <a:xfrm>
          <a:off x="0" y="0"/>
          <a:ext cx="0" cy="0"/>
          <a:chOff x="0" y="0"/>
          <a:chExt cx="0" cy="0"/>
        </a:xfrm>
      </p:grpSpPr>
      <p:sp>
        <p:nvSpPr>
          <p:cNvPr id="1026" name="Line 2">
            <a:extLst>
              <a:ext uri="{FF2B5EF4-FFF2-40B4-BE49-F238E27FC236}">
                <a16:creationId xmlns:a16="http://schemas.microsoft.com/office/drawing/2014/main" id="{38520118-AAC1-42D5-8FC1-3592DDC7C065}"/>
              </a:ext>
            </a:extLst>
          </p:cNvPr>
          <p:cNvSpPr>
            <a:spLocks noChangeShapeType="1"/>
          </p:cNvSpPr>
          <p:nvPr/>
        </p:nvSpPr>
        <p:spPr bwMode="auto">
          <a:xfrm>
            <a:off x="533400" y="1371600"/>
            <a:ext cx="8001000" cy="0"/>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 name="Rectangle 3">
            <a:extLst>
              <a:ext uri="{FF2B5EF4-FFF2-40B4-BE49-F238E27FC236}">
                <a16:creationId xmlns:a16="http://schemas.microsoft.com/office/drawing/2014/main" id="{1B6467F9-D72A-45D5-9904-79E801FF8125}"/>
              </a:ext>
            </a:extLst>
          </p:cNvPr>
          <p:cNvSpPr>
            <a:spLocks noGrp="1" noChangeArrowheads="1"/>
          </p:cNvSpPr>
          <p:nvPr>
            <p:ph type="title"/>
          </p:nvPr>
        </p:nvSpPr>
        <p:spPr bwMode="auto">
          <a:xfrm>
            <a:off x="685800" y="266700"/>
            <a:ext cx="7772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ja-JP" altLang="en-US"/>
              <a:t>マスタータイトルの書式設定</a:t>
            </a:r>
          </a:p>
        </p:txBody>
      </p:sp>
      <p:sp>
        <p:nvSpPr>
          <p:cNvPr id="1028" name="Rectangle 4">
            <a:extLst>
              <a:ext uri="{FF2B5EF4-FFF2-40B4-BE49-F238E27FC236}">
                <a16:creationId xmlns:a16="http://schemas.microsoft.com/office/drawing/2014/main" id="{908CEEE3-FF7D-4542-BDAC-C2BA63633111}"/>
              </a:ext>
            </a:extLst>
          </p:cNvPr>
          <p:cNvSpPr>
            <a:spLocks noGrp="1" noChangeArrowheads="1"/>
          </p:cNvSpPr>
          <p:nvPr>
            <p:ph type="body" idx="1"/>
          </p:nvPr>
        </p:nvSpPr>
        <p:spPr bwMode="auto">
          <a:xfrm>
            <a:off x="609600" y="1600200"/>
            <a:ext cx="8001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ja-JP" altLang="en-US"/>
              <a:t>マスターテキストの書式設定</a:t>
            </a:r>
          </a:p>
          <a:p>
            <a:pPr lvl="1"/>
            <a:r>
              <a:rPr lang="ja-JP" altLang="en-US"/>
              <a:t>第 </a:t>
            </a:r>
            <a:r>
              <a:rPr lang="en-US" altLang="ja-JP"/>
              <a:t>2 </a:t>
            </a:r>
            <a:r>
              <a:rPr lang="ja-JP" altLang="en-US"/>
              <a:t>レベル</a:t>
            </a:r>
          </a:p>
          <a:p>
            <a:pPr lvl="2"/>
            <a:r>
              <a:rPr lang="ja-JP" altLang="en-US"/>
              <a:t> 第 </a:t>
            </a:r>
            <a:r>
              <a:rPr lang="en-US" altLang="ja-JP"/>
              <a:t>3 </a:t>
            </a:r>
            <a:r>
              <a:rPr lang="ja-JP" altLang="en-US"/>
              <a:t>レベル</a:t>
            </a:r>
          </a:p>
          <a:p>
            <a:pPr lvl="3"/>
            <a:r>
              <a:rPr lang="ja-JP" altLang="en-US"/>
              <a:t> 第 </a:t>
            </a:r>
            <a:r>
              <a:rPr lang="en-US" altLang="ja-JP"/>
              <a:t>4 </a:t>
            </a:r>
            <a:r>
              <a:rPr lang="ja-JP" altLang="en-US"/>
              <a:t>レベル</a:t>
            </a:r>
          </a:p>
          <a:p>
            <a:pPr lvl="4"/>
            <a:r>
              <a:rPr lang="ja-JP" altLang="en-US"/>
              <a:t>第 </a:t>
            </a:r>
            <a:r>
              <a:rPr lang="en-US" altLang="ja-JP"/>
              <a:t>5 </a:t>
            </a:r>
            <a:r>
              <a:rPr lang="ja-JP" altLang="en-US"/>
              <a:t>レベル</a:t>
            </a:r>
          </a:p>
        </p:txBody>
      </p:sp>
      <p:sp>
        <p:nvSpPr>
          <p:cNvPr id="1029" name="Rectangle 5">
            <a:extLst>
              <a:ext uri="{FF2B5EF4-FFF2-40B4-BE49-F238E27FC236}">
                <a16:creationId xmlns:a16="http://schemas.microsoft.com/office/drawing/2014/main" id="{09E221EA-F100-4E00-83F8-6541546D8F7B}"/>
              </a:ext>
            </a:extLst>
          </p:cNvPr>
          <p:cNvSpPr>
            <a:spLocks noChangeArrowheads="1"/>
          </p:cNvSpPr>
          <p:nvPr/>
        </p:nvSpPr>
        <p:spPr bwMode="auto">
          <a:xfrm>
            <a:off x="7681913" y="6127750"/>
            <a:ext cx="561975"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defRPr kumimoji="1" sz="2400">
                <a:solidFill>
                  <a:srgbClr val="000000"/>
                </a:solidFill>
                <a:latin typeface="ＭＳ ゴシック" panose="020B0609070205080204" pitchFamily="49" charset="-128"/>
                <a:ea typeface="ＭＳ ゴシック" panose="020B0609070205080204" pitchFamily="49" charset="-128"/>
              </a:defRPr>
            </a:lvl1pPr>
            <a:lvl2pPr marL="742950" indent="-285750">
              <a:defRPr kumimoji="1" sz="2400">
                <a:solidFill>
                  <a:srgbClr val="000000"/>
                </a:solidFill>
                <a:latin typeface="ＭＳ ゴシック" panose="020B0609070205080204" pitchFamily="49" charset="-128"/>
                <a:ea typeface="ＭＳ ゴシック" panose="020B0609070205080204" pitchFamily="49" charset="-128"/>
              </a:defRPr>
            </a:lvl2pPr>
            <a:lvl3pPr marL="1143000" indent="-228600">
              <a:defRPr kumimoji="1" sz="2400">
                <a:solidFill>
                  <a:srgbClr val="000000"/>
                </a:solidFill>
                <a:latin typeface="ＭＳ ゴシック" panose="020B0609070205080204" pitchFamily="49" charset="-128"/>
                <a:ea typeface="ＭＳ ゴシック" panose="020B0609070205080204" pitchFamily="49" charset="-128"/>
              </a:defRPr>
            </a:lvl3pPr>
            <a:lvl4pPr marL="1600200" indent="-228600">
              <a:defRPr kumimoji="1" sz="2400">
                <a:solidFill>
                  <a:srgbClr val="000000"/>
                </a:solidFill>
                <a:latin typeface="ＭＳ ゴシック" panose="020B0609070205080204" pitchFamily="49" charset="-128"/>
                <a:ea typeface="ＭＳ ゴシック" panose="020B0609070205080204" pitchFamily="49" charset="-128"/>
              </a:defRPr>
            </a:lvl4pPr>
            <a:lvl5pPr marL="2057400" indent="-228600">
              <a:defRPr kumimoji="1" sz="2400">
                <a:solidFill>
                  <a:srgbClr val="000000"/>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9pPr>
          </a:lstStyle>
          <a:p>
            <a:pPr>
              <a:defRPr/>
            </a:pPr>
            <a:fld id="{EC4C2B99-A053-4B56-9523-A93DB0D1C6A7}" type="slidenum">
              <a:rPr lang="en-US" altLang="ja-JP" sz="2000" smtClean="0"/>
              <a:pPr>
                <a:defRPr/>
              </a:pPr>
              <a:t>‹#›</a:t>
            </a:fld>
            <a:endParaRPr lang="en-US" altLang="ja-JP" sz="2000"/>
          </a:p>
        </p:txBody>
      </p:sp>
      <p:sp>
        <p:nvSpPr>
          <p:cNvPr id="1030" name="Rectangle 6">
            <a:extLst>
              <a:ext uri="{FF2B5EF4-FFF2-40B4-BE49-F238E27FC236}">
                <a16:creationId xmlns:a16="http://schemas.microsoft.com/office/drawing/2014/main" id="{F172DBD0-55EE-4A19-B64B-67FA9054C331}"/>
              </a:ext>
            </a:extLst>
          </p:cNvPr>
          <p:cNvSpPr>
            <a:spLocks noChangeArrowheads="1"/>
          </p:cNvSpPr>
          <p:nvPr/>
        </p:nvSpPr>
        <p:spPr bwMode="auto">
          <a:xfrm>
            <a:off x="366713" y="6165850"/>
            <a:ext cx="1401026" cy="243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lvl1pPr>
              <a:spcBef>
                <a:spcPct val="50000"/>
              </a:spcBef>
              <a:defRPr kumimoji="1" sz="2400">
                <a:solidFill>
                  <a:srgbClr val="000000"/>
                </a:solidFill>
                <a:latin typeface="ＭＳ ゴシック" panose="020B0609070205080204" pitchFamily="49" charset="-128"/>
                <a:ea typeface="ＭＳ ゴシック" panose="020B0609070205080204" pitchFamily="49" charset="-128"/>
              </a:defRPr>
            </a:lvl1pPr>
            <a:lvl2pPr marL="742950" indent="-285750">
              <a:spcBef>
                <a:spcPct val="50000"/>
              </a:spcBef>
              <a:defRPr kumimoji="1" sz="2400">
                <a:solidFill>
                  <a:srgbClr val="000000"/>
                </a:solidFill>
                <a:latin typeface="ＭＳ ゴシック" panose="020B0609070205080204" pitchFamily="49" charset="-128"/>
                <a:ea typeface="ＭＳ ゴシック" panose="020B0609070205080204" pitchFamily="49" charset="-128"/>
              </a:defRPr>
            </a:lvl2pPr>
            <a:lvl3pPr marL="1143000" indent="-228600">
              <a:spcBef>
                <a:spcPct val="50000"/>
              </a:spcBef>
              <a:defRPr kumimoji="1" sz="2400">
                <a:solidFill>
                  <a:srgbClr val="000000"/>
                </a:solidFill>
                <a:latin typeface="ＭＳ ゴシック" panose="020B0609070205080204" pitchFamily="49" charset="-128"/>
                <a:ea typeface="ＭＳ ゴシック" panose="020B0609070205080204" pitchFamily="49" charset="-128"/>
              </a:defRPr>
            </a:lvl3pPr>
            <a:lvl4pPr marL="1600200" indent="-228600">
              <a:spcBef>
                <a:spcPct val="50000"/>
              </a:spcBef>
              <a:defRPr kumimoji="1" sz="2400">
                <a:solidFill>
                  <a:srgbClr val="000000"/>
                </a:solidFill>
                <a:latin typeface="ＭＳ ゴシック" panose="020B0609070205080204" pitchFamily="49" charset="-128"/>
                <a:ea typeface="ＭＳ ゴシック" panose="020B0609070205080204" pitchFamily="49" charset="-128"/>
              </a:defRPr>
            </a:lvl4pPr>
            <a:lvl5pPr marL="2057400" indent="-228600">
              <a:spcBef>
                <a:spcPct val="50000"/>
              </a:spcBef>
              <a:defRPr kumimoji="1" sz="2400">
                <a:solidFill>
                  <a:srgbClr val="000000"/>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5000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5000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5000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50000"/>
              </a:spcBef>
              <a:spcAft>
                <a:spcPct val="0"/>
              </a:spcAft>
              <a:defRPr kumimoji="1" sz="2400">
                <a:solidFill>
                  <a:srgbClr val="000000"/>
                </a:solidFill>
                <a:latin typeface="ＭＳ ゴシック" panose="020B0609070205080204" pitchFamily="49" charset="-128"/>
                <a:ea typeface="ＭＳ ゴシック" panose="020B0609070205080204" pitchFamily="49" charset="-128"/>
              </a:defRPr>
            </a:lvl9pPr>
          </a:lstStyle>
          <a:p>
            <a:pPr>
              <a:spcBef>
                <a:spcPct val="0"/>
              </a:spcBef>
              <a:defRPr/>
            </a:pPr>
            <a:r>
              <a:rPr lang="en-US" altLang="ja-JP" sz="1000" b="1" dirty="0">
                <a:latin typeface="Arial" panose="020B0604020202020204" pitchFamily="34" charset="0"/>
              </a:rPr>
              <a:t>2023.12.2  </a:t>
            </a:r>
            <a:r>
              <a:rPr lang="ja-JP" altLang="en-US" sz="1000" b="1" dirty="0">
                <a:latin typeface="Arial" panose="020B0604020202020204" pitchFamily="34" charset="0"/>
              </a:rPr>
              <a:t>高橋行雄</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b="1" kern="1200">
          <a:solidFill>
            <a:srgbClr val="000000"/>
          </a:solidFill>
          <a:latin typeface="+mj-lt"/>
          <a:ea typeface="+mj-ea"/>
          <a:cs typeface="+mj-cs"/>
        </a:defRPr>
      </a:lvl1pPr>
      <a:lvl2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5pPr>
      <a:lvl6pPr marL="4572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6pPr>
      <a:lvl7pPr marL="9144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7pPr>
      <a:lvl8pPr marL="13716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8pPr>
      <a:lvl9pPr marL="18288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3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emf"/><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5.wmf"/><Relationship Id="rId5" Type="http://schemas.openxmlformats.org/officeDocument/2006/relationships/image" Target="../media/image44.png"/><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 Id="rId4" Type="http://schemas.openxmlformats.org/officeDocument/2006/relationships/image" Target="../media/image48.emf"/></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4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933D4B8-49CA-4B33-9586-0A7EBCC569E7}"/>
              </a:ext>
            </a:extLst>
          </p:cNvPr>
          <p:cNvSpPr>
            <a:spLocks noGrp="1" noChangeArrowheads="1"/>
          </p:cNvSpPr>
          <p:nvPr>
            <p:ph type="ctrTitle"/>
          </p:nvPr>
        </p:nvSpPr>
        <p:spPr>
          <a:xfrm>
            <a:off x="179389" y="1880828"/>
            <a:ext cx="8461064" cy="1080119"/>
          </a:xfrm>
          <a:noFill/>
        </p:spPr>
        <p:txBody>
          <a:bodyPr anchor="ctr"/>
          <a:lstStyle/>
          <a:p>
            <a:pPr eaLnBrk="1"/>
            <a:r>
              <a:rPr lang="ja-JP" altLang="en-US" sz="4400" dirty="0"/>
              <a:t>効力比をめぐる新たな統計解析</a:t>
            </a:r>
            <a:endParaRPr lang="ja-JP" altLang="en-US" sz="2800" dirty="0"/>
          </a:p>
        </p:txBody>
      </p:sp>
      <p:sp>
        <p:nvSpPr>
          <p:cNvPr id="4099" name="Rectangle 3">
            <a:extLst>
              <a:ext uri="{FF2B5EF4-FFF2-40B4-BE49-F238E27FC236}">
                <a16:creationId xmlns:a16="http://schemas.microsoft.com/office/drawing/2014/main" id="{369EE049-EA33-4B3D-BB43-C62908068D93}"/>
              </a:ext>
            </a:extLst>
          </p:cNvPr>
          <p:cNvSpPr>
            <a:spLocks noGrp="1" noChangeArrowheads="1"/>
          </p:cNvSpPr>
          <p:nvPr>
            <p:ph type="subTitle" idx="1"/>
          </p:nvPr>
        </p:nvSpPr>
        <p:spPr>
          <a:xfrm>
            <a:off x="1223963" y="4397375"/>
            <a:ext cx="6400800" cy="1300163"/>
          </a:xfrm>
          <a:noFill/>
        </p:spPr>
        <p:txBody>
          <a:bodyPr/>
          <a:lstStyle/>
          <a:p>
            <a:pPr marL="342900" indent="-342900" eaLnBrk="1"/>
            <a:r>
              <a:rPr lang="en-US" altLang="ja-JP" sz="2800" b="0" dirty="0" err="1"/>
              <a:t>BioStat</a:t>
            </a:r>
            <a:r>
              <a:rPr lang="ja-JP" altLang="en-US" sz="2800" b="0" dirty="0"/>
              <a:t> 研究所（株）</a:t>
            </a:r>
          </a:p>
          <a:p>
            <a:pPr marL="342900" indent="-342900" eaLnBrk="1"/>
            <a:r>
              <a:rPr lang="ja-JP" altLang="en-US" sz="2800" b="0" dirty="0"/>
              <a:t>高橋 行雄</a:t>
            </a:r>
            <a:endParaRPr lang="en-US" altLang="ja-JP" sz="2800" b="0" dirty="0"/>
          </a:p>
          <a:p>
            <a:pPr marL="342900" indent="-342900" eaLnBrk="1"/>
            <a:r>
              <a:rPr lang="ja-JP" altLang="en-US" b="0" dirty="0">
                <a:solidFill>
                  <a:srgbClr val="FF0000"/>
                </a:solidFill>
              </a:rPr>
              <a:t> </a:t>
            </a:r>
            <a:r>
              <a:rPr lang="ja-JP" altLang="en-US" dirty="0">
                <a:solidFill>
                  <a:srgbClr val="FF0000"/>
                </a:solidFill>
              </a:rPr>
              <a:t> </a:t>
            </a:r>
          </a:p>
        </p:txBody>
      </p:sp>
      <p:sp>
        <p:nvSpPr>
          <p:cNvPr id="2" name="Rectangle 2">
            <a:extLst>
              <a:ext uri="{FF2B5EF4-FFF2-40B4-BE49-F238E27FC236}">
                <a16:creationId xmlns:a16="http://schemas.microsoft.com/office/drawing/2014/main" id="{63CD68A3-E7D0-9755-8289-1F9090F92554}"/>
              </a:ext>
            </a:extLst>
          </p:cNvPr>
          <p:cNvSpPr txBox="1">
            <a:spLocks noChangeArrowheads="1"/>
          </p:cNvSpPr>
          <p:nvPr/>
        </p:nvSpPr>
        <p:spPr bwMode="auto">
          <a:xfrm>
            <a:off x="190247" y="3091627"/>
            <a:ext cx="8569325" cy="877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lvl1pPr algn="ctr" rtl="0" eaLnBrk="0" fontAlgn="base" hangingPunct="0">
              <a:spcBef>
                <a:spcPct val="0"/>
              </a:spcBef>
              <a:spcAft>
                <a:spcPct val="0"/>
              </a:spcAft>
              <a:defRPr kumimoji="1" sz="6000" b="1" kern="1200">
                <a:solidFill>
                  <a:srgbClr val="000000"/>
                </a:solidFill>
                <a:latin typeface="+mj-lt"/>
                <a:ea typeface="+mj-ea"/>
                <a:cs typeface="+mj-cs"/>
              </a:defRPr>
            </a:lvl1pPr>
            <a:lvl2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5pPr>
            <a:lvl6pPr marL="4572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6pPr>
            <a:lvl7pPr marL="9144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7pPr>
            <a:lvl8pPr marL="13716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8pPr>
            <a:lvl9pPr marL="1828800" algn="ctr" rtl="0" fontAlgn="base" hangingPunct="0">
              <a:spcBef>
                <a:spcPct val="0"/>
              </a:spcBef>
              <a:spcAft>
                <a:spcPct val="0"/>
              </a:spcAft>
              <a:defRPr kumimoji="1" sz="4400" b="1">
                <a:solidFill>
                  <a:srgbClr val="000000"/>
                </a:solidFill>
                <a:latin typeface="Arial" panose="020B0604020202020204" pitchFamily="34" charset="0"/>
                <a:ea typeface="ＭＳ Ｐゴシック" panose="020B0600070205080204" pitchFamily="50" charset="-128"/>
              </a:defRPr>
            </a:lvl9pPr>
          </a:lstStyle>
          <a:p>
            <a:pPr eaLnBrk="1"/>
            <a:r>
              <a:rPr lang="ja-JP" altLang="en-US" sz="2800" dirty="0"/>
              <a:t>ー 平行でない場合にどうする  ー</a:t>
            </a:r>
          </a:p>
        </p:txBody>
      </p:sp>
      <p:sp>
        <p:nvSpPr>
          <p:cNvPr id="3" name="テキスト ボックス 2">
            <a:extLst>
              <a:ext uri="{FF2B5EF4-FFF2-40B4-BE49-F238E27FC236}">
                <a16:creationId xmlns:a16="http://schemas.microsoft.com/office/drawing/2014/main" id="{9BE3C506-92FB-5E28-A217-3827D1BC4BD6}"/>
              </a:ext>
            </a:extLst>
          </p:cNvPr>
          <p:cNvSpPr txBox="1"/>
          <p:nvPr/>
        </p:nvSpPr>
        <p:spPr>
          <a:xfrm>
            <a:off x="6768244" y="476672"/>
            <a:ext cx="1368152" cy="584775"/>
          </a:xfrm>
          <a:prstGeom prst="rect">
            <a:avLst/>
          </a:prstGeom>
          <a:noFill/>
        </p:spPr>
        <p:txBody>
          <a:bodyPr wrap="square" rtlCol="0">
            <a:spAutoFit/>
          </a:bodyPr>
          <a:lstStyle/>
          <a:p>
            <a:r>
              <a:rPr kumimoji="1" lang="ja-JP" altLang="en-US" sz="1600" dirty="0"/>
              <a:t>第</a:t>
            </a:r>
            <a:r>
              <a:rPr kumimoji="1" lang="en-US" altLang="ja-JP" sz="1600" dirty="0"/>
              <a:t>2</a:t>
            </a:r>
            <a:r>
              <a:rPr kumimoji="1" lang="ja-JP" altLang="en-US" sz="1600" dirty="0"/>
              <a:t>期安全研 </a:t>
            </a:r>
            <a:endParaRPr kumimoji="1" lang="en-US" altLang="ja-JP" sz="1600" dirty="0"/>
          </a:p>
          <a:p>
            <a:r>
              <a:rPr kumimoji="1" lang="ja-JP" altLang="en-US" sz="1600" dirty="0"/>
              <a:t> </a:t>
            </a:r>
            <a:r>
              <a:rPr kumimoji="1" lang="en-US" altLang="ja-JP" sz="1600" dirty="0"/>
              <a:t>31</a:t>
            </a:r>
            <a:r>
              <a:rPr kumimoji="1" lang="ja-JP" altLang="en-US" sz="1600" dirty="0"/>
              <a:t>回定例会</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原田氏の疑問</a:t>
            </a:r>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4428200" y="2179779"/>
            <a:ext cx="4428059" cy="3852428"/>
          </a:xfrm>
        </p:spPr>
        <p:txBody>
          <a:bodyPr/>
          <a:lstStyle/>
          <a:p>
            <a:r>
              <a:rPr kumimoji="1" lang="en-US" altLang="ja-JP" sz="2800" dirty="0">
                <a:solidFill>
                  <a:srgbClr val="FF0000"/>
                </a:solidFill>
              </a:rPr>
              <a:t>C</a:t>
            </a:r>
            <a:r>
              <a:rPr kumimoji="1" lang="en-US" altLang="ja-JP" sz="2800" dirty="0"/>
              <a:t> </a:t>
            </a:r>
            <a:r>
              <a:rPr kumimoji="1" lang="ja-JP" altLang="en-US" sz="2800" dirty="0"/>
              <a:t>と </a:t>
            </a:r>
            <a:r>
              <a:rPr kumimoji="1" lang="en-US" altLang="ja-JP" sz="2800" dirty="0"/>
              <a:t>D</a:t>
            </a:r>
            <a:r>
              <a:rPr kumimoji="1" lang="ja-JP" altLang="en-US" sz="2800" dirty="0"/>
              <a:t> は，同じ回帰係数</a:t>
            </a:r>
            <a:endParaRPr kumimoji="1" lang="en-US" altLang="ja-JP" sz="2800" dirty="0"/>
          </a:p>
          <a:p>
            <a:r>
              <a:rPr lang="ja-JP" altLang="en-US" sz="2800" dirty="0"/>
              <a:t>交互作用の </a:t>
            </a:r>
            <a:r>
              <a:rPr lang="en-US" altLang="ja-JP" sz="2800" i="1" dirty="0"/>
              <a:t>p</a:t>
            </a:r>
            <a:r>
              <a:rPr lang="en-US" altLang="ja-JP" sz="2800" dirty="0"/>
              <a:t> </a:t>
            </a:r>
            <a:r>
              <a:rPr lang="ja-JP" altLang="en-US" sz="2800" dirty="0"/>
              <a:t>値</a:t>
            </a:r>
            <a:endParaRPr lang="en-US" altLang="ja-JP" sz="2800" dirty="0"/>
          </a:p>
          <a:p>
            <a:pPr marL="457200" lvl="1" indent="0">
              <a:buNone/>
            </a:pPr>
            <a:r>
              <a:rPr kumimoji="1" lang="ja-JP" altLang="en-US" sz="2400" dirty="0"/>
              <a:t>   </a:t>
            </a:r>
            <a:r>
              <a:rPr kumimoji="1" lang="en-US" altLang="ja-JP" sz="2400" dirty="0">
                <a:solidFill>
                  <a:srgbClr val="FF0000"/>
                </a:solidFill>
              </a:rPr>
              <a:t>C</a:t>
            </a:r>
            <a:r>
              <a:rPr kumimoji="1" lang="en-US" altLang="ja-JP" sz="2400" dirty="0"/>
              <a:t>:  </a:t>
            </a:r>
            <a:r>
              <a:rPr kumimoji="1" lang="en-US" altLang="ja-JP" sz="2400" i="1" dirty="0">
                <a:solidFill>
                  <a:srgbClr val="FF0000"/>
                </a:solidFill>
              </a:rPr>
              <a:t>p </a:t>
            </a:r>
            <a:r>
              <a:rPr kumimoji="1" lang="en-US" altLang="ja-JP" sz="2400" dirty="0">
                <a:solidFill>
                  <a:srgbClr val="FF0000"/>
                </a:solidFill>
              </a:rPr>
              <a:t>= 0.158</a:t>
            </a:r>
          </a:p>
          <a:p>
            <a:pPr marL="457200" lvl="1" indent="0">
              <a:buNone/>
            </a:pPr>
            <a:r>
              <a:rPr lang="ja-JP" altLang="en-US" sz="2400" dirty="0"/>
              <a:t>   </a:t>
            </a:r>
            <a:r>
              <a:rPr lang="en-US" altLang="ja-JP" sz="2400" dirty="0"/>
              <a:t>D:  </a:t>
            </a:r>
            <a:r>
              <a:rPr lang="en-US" altLang="ja-JP" sz="2400" i="1" dirty="0"/>
              <a:t>p </a:t>
            </a:r>
            <a:r>
              <a:rPr lang="en-US" altLang="ja-JP" sz="2400" dirty="0"/>
              <a:t>&lt; 0.001</a:t>
            </a:r>
          </a:p>
          <a:p>
            <a:r>
              <a:rPr lang="ja-JP" altLang="en-US" sz="2800" dirty="0"/>
              <a:t>平行性の判定</a:t>
            </a:r>
            <a:endParaRPr lang="en-US" altLang="ja-JP" sz="2800" dirty="0"/>
          </a:p>
          <a:p>
            <a:pPr marL="457200" lvl="1" indent="0">
              <a:buNone/>
            </a:pPr>
            <a:r>
              <a:rPr lang="ja-JP" altLang="en-US" sz="2400" dirty="0"/>
              <a:t>    </a:t>
            </a:r>
            <a:r>
              <a:rPr lang="en-US" altLang="ja-JP" sz="2400" dirty="0">
                <a:solidFill>
                  <a:srgbClr val="FF0000"/>
                </a:solidFill>
              </a:rPr>
              <a:t>C</a:t>
            </a:r>
            <a:r>
              <a:rPr lang="en-US" altLang="ja-JP" sz="2400" dirty="0"/>
              <a:t>:</a:t>
            </a:r>
            <a:r>
              <a:rPr lang="ja-JP" altLang="en-US" sz="2400" dirty="0"/>
              <a:t>  </a:t>
            </a:r>
            <a:r>
              <a:rPr lang="ja-JP" altLang="en-US" sz="2400" dirty="0">
                <a:solidFill>
                  <a:srgbClr val="FF0000"/>
                </a:solidFill>
              </a:rPr>
              <a:t>平行</a:t>
            </a:r>
            <a:endParaRPr lang="en-US" altLang="ja-JP" sz="2400" dirty="0">
              <a:solidFill>
                <a:srgbClr val="FF0000"/>
              </a:solidFill>
            </a:endParaRPr>
          </a:p>
          <a:p>
            <a:pPr marL="457200" lvl="1" indent="0">
              <a:buNone/>
            </a:pPr>
            <a:r>
              <a:rPr kumimoji="1" lang="ja-JP" altLang="en-US" sz="2400" dirty="0"/>
              <a:t>    </a:t>
            </a:r>
            <a:r>
              <a:rPr kumimoji="1" lang="en-US" altLang="ja-JP" sz="2400" dirty="0"/>
              <a:t>D:</a:t>
            </a:r>
            <a:r>
              <a:rPr kumimoji="1" lang="ja-JP" altLang="en-US" sz="2400" dirty="0"/>
              <a:t>  非平行</a:t>
            </a:r>
            <a:endParaRPr kumimoji="1" lang="en-US" altLang="ja-JP" sz="2400" dirty="0"/>
          </a:p>
          <a:p>
            <a:r>
              <a:rPr kumimoji="1" lang="en-US" altLang="ja-JP" sz="2800" dirty="0">
                <a:solidFill>
                  <a:srgbClr val="FF0000"/>
                </a:solidFill>
              </a:rPr>
              <a:t>C</a:t>
            </a:r>
            <a:r>
              <a:rPr kumimoji="1" lang="ja-JP" altLang="en-US" sz="2800" dirty="0"/>
              <a:t> を，平行とみなして</a:t>
            </a:r>
            <a:r>
              <a:rPr lang="ja-JP" altLang="en-US" sz="2800" dirty="0"/>
              <a:t>よいのだろうか</a:t>
            </a:r>
            <a:r>
              <a:rPr kumimoji="1" lang="ja-JP" altLang="en-US" sz="2800" dirty="0">
                <a:solidFill>
                  <a:srgbClr val="FF0000"/>
                </a:solidFill>
              </a:rPr>
              <a:t>？</a:t>
            </a:r>
            <a:endParaRPr kumimoji="1" lang="en-US" altLang="ja-JP" sz="2800" dirty="0">
              <a:solidFill>
                <a:srgbClr val="FF0000"/>
              </a:solidFill>
            </a:endParaRPr>
          </a:p>
        </p:txBody>
      </p:sp>
      <p:pic>
        <p:nvPicPr>
          <p:cNvPr id="4" name="図 3">
            <a:extLst>
              <a:ext uri="{FF2B5EF4-FFF2-40B4-BE49-F238E27FC236}">
                <a16:creationId xmlns:a16="http://schemas.microsoft.com/office/drawing/2014/main" id="{701930DD-9747-457C-D462-35BF7F800B8C}"/>
              </a:ext>
            </a:extLst>
          </p:cNvPr>
          <p:cNvPicPr>
            <a:picLocks noChangeAspect="1"/>
          </p:cNvPicPr>
          <p:nvPr/>
        </p:nvPicPr>
        <p:blipFill>
          <a:blip r:embed="rId2"/>
          <a:stretch>
            <a:fillRect/>
          </a:stretch>
        </p:blipFill>
        <p:spPr>
          <a:xfrm>
            <a:off x="550293" y="2648639"/>
            <a:ext cx="3725075" cy="3026929"/>
          </a:xfrm>
          <a:prstGeom prst="rect">
            <a:avLst/>
          </a:prstGeom>
        </p:spPr>
      </p:pic>
      <p:pic>
        <p:nvPicPr>
          <p:cNvPr id="6" name="図 5">
            <a:extLst>
              <a:ext uri="{FF2B5EF4-FFF2-40B4-BE49-F238E27FC236}">
                <a16:creationId xmlns:a16="http://schemas.microsoft.com/office/drawing/2014/main" id="{E12059A7-3E52-0DB7-2930-E0B756FE00CA}"/>
              </a:ext>
            </a:extLst>
          </p:cNvPr>
          <p:cNvPicPr>
            <a:picLocks noChangeAspect="1"/>
          </p:cNvPicPr>
          <p:nvPr/>
        </p:nvPicPr>
        <p:blipFill>
          <a:blip r:embed="rId3"/>
          <a:stretch>
            <a:fillRect/>
          </a:stretch>
        </p:blipFill>
        <p:spPr>
          <a:xfrm>
            <a:off x="287741" y="5805264"/>
            <a:ext cx="4140460" cy="226943"/>
          </a:xfrm>
          <a:prstGeom prst="rect">
            <a:avLst/>
          </a:prstGeom>
        </p:spPr>
      </p:pic>
      <p:sp>
        <p:nvSpPr>
          <p:cNvPr id="8" name="コンテンツ プレースホルダー 2">
            <a:extLst>
              <a:ext uri="{FF2B5EF4-FFF2-40B4-BE49-F238E27FC236}">
                <a16:creationId xmlns:a16="http://schemas.microsoft.com/office/drawing/2014/main" id="{CD3788CD-FC92-5513-9471-39BDBEBE6A4E}"/>
              </a:ext>
            </a:extLst>
          </p:cNvPr>
          <p:cNvSpPr txBox="1">
            <a:spLocks/>
          </p:cNvSpPr>
          <p:nvPr/>
        </p:nvSpPr>
        <p:spPr bwMode="auto">
          <a:xfrm>
            <a:off x="745435" y="1558039"/>
            <a:ext cx="8001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800" dirty="0"/>
              <a:t>原田淳（</a:t>
            </a:r>
            <a:r>
              <a:rPr lang="en-US" altLang="ja-JP" sz="2800" dirty="0"/>
              <a:t>2017</a:t>
            </a:r>
            <a:r>
              <a:rPr lang="ja-JP" altLang="en-US" sz="2800" dirty="0"/>
              <a:t>），平行線検定を利用した薬物の効力比較，日薬理誌．　　</a:t>
            </a:r>
          </a:p>
        </p:txBody>
      </p:sp>
    </p:spTree>
    <p:extLst>
      <p:ext uri="{BB962C8B-B14F-4D97-AF65-F5344CB8AC3E}">
        <p14:creationId xmlns:p14="http://schemas.microsoft.com/office/powerpoint/2010/main" val="585423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平行とみなした場合の効力比</a:t>
            </a:r>
          </a:p>
        </p:txBody>
      </p:sp>
      <p:pic>
        <p:nvPicPr>
          <p:cNvPr id="4" name="図 3">
            <a:extLst>
              <a:ext uri="{FF2B5EF4-FFF2-40B4-BE49-F238E27FC236}">
                <a16:creationId xmlns:a16="http://schemas.microsoft.com/office/drawing/2014/main" id="{4E1393A9-E824-4884-2995-45612ECB08CC}"/>
              </a:ext>
            </a:extLst>
          </p:cNvPr>
          <p:cNvPicPr>
            <a:picLocks noChangeAspect="1"/>
          </p:cNvPicPr>
          <p:nvPr/>
        </p:nvPicPr>
        <p:blipFill>
          <a:blip r:embed="rId2"/>
          <a:stretch>
            <a:fillRect/>
          </a:stretch>
        </p:blipFill>
        <p:spPr>
          <a:xfrm>
            <a:off x="215516" y="1664804"/>
            <a:ext cx="3816169" cy="3100950"/>
          </a:xfrm>
          <a:prstGeom prst="rect">
            <a:avLst/>
          </a:prstGeom>
        </p:spPr>
      </p:pic>
      <p:sp>
        <p:nvSpPr>
          <p:cNvPr id="6" name="コンテンツ プレースホルダー 2">
            <a:extLst>
              <a:ext uri="{FF2B5EF4-FFF2-40B4-BE49-F238E27FC236}">
                <a16:creationId xmlns:a16="http://schemas.microsoft.com/office/drawing/2014/main" id="{AB8EF0DA-4C5B-6418-B574-5B8CA304FF4E}"/>
              </a:ext>
            </a:extLst>
          </p:cNvPr>
          <p:cNvSpPr txBox="1">
            <a:spLocks/>
          </p:cNvSpPr>
          <p:nvPr/>
        </p:nvSpPr>
        <p:spPr bwMode="auto">
          <a:xfrm>
            <a:off x="3867941" y="1493375"/>
            <a:ext cx="4590259" cy="384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lgn="just"/>
            <a:r>
              <a:rPr lang="ja-JP" altLang="en-US" sz="2200" dirty="0"/>
              <a:t>平行とみなした場合に効力比は同じ</a:t>
            </a:r>
            <a:endParaRPr lang="en-US" altLang="ja-JP" sz="2200" dirty="0"/>
          </a:p>
          <a:p>
            <a:pPr marL="457200" lvl="1" indent="0">
              <a:buNone/>
            </a:pPr>
            <a:r>
              <a:rPr lang="ja-JP" altLang="en-US" sz="2200" dirty="0"/>
              <a:t>        </a:t>
            </a:r>
            <a:r>
              <a:rPr lang="en-US" altLang="ja-JP" sz="2200" dirty="0"/>
              <a:t>C</a:t>
            </a:r>
            <a:r>
              <a:rPr lang="ja-JP" altLang="en-US" sz="2200" dirty="0"/>
              <a:t> ：  </a:t>
            </a:r>
            <a:r>
              <a:rPr lang="en-US" altLang="ja-JP" sz="2200" i="1" dirty="0"/>
              <a:t>ρ</a:t>
            </a:r>
            <a:r>
              <a:rPr lang="ja-JP" altLang="en-US" sz="2200" dirty="0"/>
              <a:t> </a:t>
            </a:r>
            <a:r>
              <a:rPr lang="en-US" altLang="ja-JP" sz="2200" dirty="0"/>
              <a:t>=</a:t>
            </a:r>
            <a:r>
              <a:rPr lang="ja-JP" altLang="en-US" sz="2200" dirty="0"/>
              <a:t> </a:t>
            </a:r>
            <a:r>
              <a:rPr lang="en-US" altLang="ja-JP" sz="2200" dirty="0"/>
              <a:t>3.17</a:t>
            </a:r>
          </a:p>
          <a:p>
            <a:pPr marL="457200" lvl="1" indent="0">
              <a:buNone/>
            </a:pPr>
            <a:r>
              <a:rPr lang="ja-JP" altLang="en-US" sz="2200" dirty="0"/>
              <a:t>        </a:t>
            </a:r>
            <a:r>
              <a:rPr lang="en-US" altLang="ja-JP" sz="2200" dirty="0">
                <a:solidFill>
                  <a:srgbClr val="FF0000"/>
                </a:solidFill>
              </a:rPr>
              <a:t>D</a:t>
            </a:r>
            <a:r>
              <a:rPr lang="ja-JP" altLang="en-US" sz="2200" dirty="0"/>
              <a:t> ：  </a:t>
            </a:r>
            <a:r>
              <a:rPr lang="en-US" altLang="ja-JP" sz="2200" i="1" dirty="0">
                <a:solidFill>
                  <a:srgbClr val="FF0000"/>
                </a:solidFill>
              </a:rPr>
              <a:t>ρ</a:t>
            </a:r>
            <a:r>
              <a:rPr lang="ja-JP" altLang="en-US" sz="2200" dirty="0">
                <a:solidFill>
                  <a:srgbClr val="FF0000"/>
                </a:solidFill>
              </a:rPr>
              <a:t> </a:t>
            </a:r>
            <a:r>
              <a:rPr lang="en-US" altLang="ja-JP" sz="2200" dirty="0">
                <a:solidFill>
                  <a:srgbClr val="FF0000"/>
                </a:solidFill>
              </a:rPr>
              <a:t>=</a:t>
            </a:r>
            <a:r>
              <a:rPr lang="ja-JP" altLang="en-US" sz="2200" dirty="0">
                <a:solidFill>
                  <a:srgbClr val="FF0000"/>
                </a:solidFill>
              </a:rPr>
              <a:t> </a:t>
            </a:r>
            <a:r>
              <a:rPr lang="en-US" altLang="ja-JP" sz="2200" dirty="0">
                <a:solidFill>
                  <a:srgbClr val="FF0000"/>
                </a:solidFill>
              </a:rPr>
              <a:t>3.17</a:t>
            </a:r>
          </a:p>
          <a:p>
            <a:pPr lvl="1" algn="just"/>
            <a:r>
              <a:rPr lang="ja-JP" altLang="en-US" sz="2200" dirty="0"/>
              <a:t>ただし，</a:t>
            </a:r>
            <a:r>
              <a:rPr lang="en-US" altLang="ja-JP" sz="2200" dirty="0"/>
              <a:t>95%</a:t>
            </a:r>
            <a:r>
              <a:rPr lang="ja-JP" altLang="en-US" sz="2200" dirty="0"/>
              <a:t>信頼区間は異なる</a:t>
            </a:r>
            <a:endParaRPr lang="en-US" altLang="ja-JP" sz="2200" dirty="0"/>
          </a:p>
          <a:p>
            <a:pPr marL="457200" lvl="1" indent="0" algn="just">
              <a:buNone/>
            </a:pPr>
            <a:r>
              <a:rPr lang="ja-JP" altLang="en-US" sz="2200" dirty="0"/>
              <a:t>       </a:t>
            </a:r>
            <a:r>
              <a:rPr lang="en-US" altLang="ja-JP" sz="2200" dirty="0"/>
              <a:t>C</a:t>
            </a:r>
            <a:r>
              <a:rPr lang="ja-JP" altLang="en-US" sz="2200" dirty="0"/>
              <a:t>：  （</a:t>
            </a:r>
            <a:r>
              <a:rPr lang="en-US" altLang="ja-JP" sz="2200" dirty="0"/>
              <a:t>1.84</a:t>
            </a:r>
            <a:r>
              <a:rPr lang="ja-JP" altLang="en-US" sz="2200" dirty="0"/>
              <a:t> ～ </a:t>
            </a:r>
            <a:r>
              <a:rPr lang="en-US" altLang="ja-JP" sz="2200" dirty="0"/>
              <a:t>5.80</a:t>
            </a:r>
            <a:r>
              <a:rPr lang="ja-JP" altLang="en-US" sz="2200" dirty="0"/>
              <a:t>）  広い</a:t>
            </a:r>
            <a:endParaRPr lang="en-US" altLang="ja-JP" sz="2200" dirty="0"/>
          </a:p>
          <a:p>
            <a:pPr marL="457200" lvl="1" indent="0" algn="just">
              <a:buNone/>
            </a:pPr>
            <a:r>
              <a:rPr lang="ja-JP" altLang="en-US" sz="2200" dirty="0"/>
              <a:t>       </a:t>
            </a:r>
            <a:r>
              <a:rPr lang="en-US" altLang="ja-JP" sz="2200" dirty="0">
                <a:solidFill>
                  <a:srgbClr val="FF0000"/>
                </a:solidFill>
              </a:rPr>
              <a:t>D</a:t>
            </a:r>
            <a:r>
              <a:rPr lang="ja-JP" altLang="en-US" sz="2200" dirty="0"/>
              <a:t>：  （</a:t>
            </a:r>
            <a:r>
              <a:rPr lang="en-US" altLang="ja-JP" sz="2200" dirty="0">
                <a:solidFill>
                  <a:srgbClr val="FF0000"/>
                </a:solidFill>
              </a:rPr>
              <a:t>2.65 </a:t>
            </a:r>
            <a:r>
              <a:rPr lang="ja-JP" altLang="en-US" sz="2200" dirty="0">
                <a:solidFill>
                  <a:srgbClr val="FF0000"/>
                </a:solidFill>
              </a:rPr>
              <a:t>～ </a:t>
            </a:r>
            <a:r>
              <a:rPr lang="en-US" altLang="ja-JP" sz="2200" dirty="0">
                <a:solidFill>
                  <a:srgbClr val="FF0000"/>
                </a:solidFill>
              </a:rPr>
              <a:t>3.81</a:t>
            </a:r>
            <a:r>
              <a:rPr lang="ja-JP" altLang="en-US" sz="2200" dirty="0"/>
              <a:t>）  </a:t>
            </a:r>
            <a:r>
              <a:rPr lang="ja-JP" altLang="en-US" sz="2200" dirty="0">
                <a:solidFill>
                  <a:srgbClr val="FF0000"/>
                </a:solidFill>
              </a:rPr>
              <a:t>狭い</a:t>
            </a:r>
            <a:endParaRPr lang="en-US" altLang="ja-JP" sz="2200" dirty="0">
              <a:solidFill>
                <a:srgbClr val="FF0000"/>
              </a:solidFill>
            </a:endParaRPr>
          </a:p>
          <a:p>
            <a:pPr lvl="1" algn="just"/>
            <a:r>
              <a:rPr lang="ja-JP" altLang="en-US" sz="2200" dirty="0"/>
              <a:t>ばらつきが大きいと平行</a:t>
            </a:r>
            <a:endParaRPr lang="en-US" altLang="ja-JP" sz="2200" dirty="0"/>
          </a:p>
          <a:p>
            <a:pPr lvl="1" algn="just"/>
            <a:r>
              <a:rPr lang="ja-JP" altLang="en-US" sz="2200" dirty="0"/>
              <a:t>        </a:t>
            </a:r>
            <a:r>
              <a:rPr lang="en-US" altLang="ja-JP" sz="2200" i="1" dirty="0"/>
              <a:t>"</a:t>
            </a:r>
            <a:r>
              <a:rPr lang="ja-JP" altLang="en-US" sz="2200" dirty="0"/>
              <a:t>       </a:t>
            </a:r>
            <a:r>
              <a:rPr lang="ja-JP" altLang="en-US" sz="2200" dirty="0">
                <a:solidFill>
                  <a:srgbClr val="FF0000"/>
                </a:solidFill>
              </a:rPr>
              <a:t>小</a:t>
            </a:r>
            <a:r>
              <a:rPr lang="ja-JP" altLang="en-US" sz="2200" dirty="0"/>
              <a:t>さいと </a:t>
            </a:r>
            <a:r>
              <a:rPr lang="ja-JP" altLang="en-US" sz="2200" dirty="0">
                <a:solidFill>
                  <a:srgbClr val="FF0000"/>
                </a:solidFill>
              </a:rPr>
              <a:t>非</a:t>
            </a:r>
            <a:r>
              <a:rPr lang="ja-JP" altLang="en-US" sz="2200" dirty="0"/>
              <a:t>平行</a:t>
            </a:r>
            <a:endParaRPr lang="en-US" altLang="ja-JP" sz="2200" dirty="0"/>
          </a:p>
        </p:txBody>
      </p:sp>
      <p:sp>
        <p:nvSpPr>
          <p:cNvPr id="3" name="コンテンツ プレースホルダー 2">
            <a:extLst>
              <a:ext uri="{FF2B5EF4-FFF2-40B4-BE49-F238E27FC236}">
                <a16:creationId xmlns:a16="http://schemas.microsoft.com/office/drawing/2014/main" id="{C0B9B6F6-23BA-64EF-9969-FFDBD1119E7D}"/>
              </a:ext>
            </a:extLst>
          </p:cNvPr>
          <p:cNvSpPr txBox="1">
            <a:spLocks/>
          </p:cNvSpPr>
          <p:nvPr/>
        </p:nvSpPr>
        <p:spPr bwMode="auto">
          <a:xfrm>
            <a:off x="107504" y="5238365"/>
            <a:ext cx="8568952" cy="540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ja-JP" altLang="en-US" sz="2200" dirty="0"/>
              <a:t>非平行と判断された </a:t>
            </a:r>
            <a:r>
              <a:rPr lang="en-US" altLang="ja-JP" sz="2200" dirty="0">
                <a:solidFill>
                  <a:srgbClr val="FF0000"/>
                </a:solidFill>
              </a:rPr>
              <a:t>D</a:t>
            </a:r>
            <a:r>
              <a:rPr lang="ja-JP" altLang="en-US" sz="2200" dirty="0">
                <a:solidFill>
                  <a:srgbClr val="FF0000"/>
                </a:solidFill>
              </a:rPr>
              <a:t> </a:t>
            </a:r>
            <a:r>
              <a:rPr lang="ja-JP" altLang="en-US" sz="2200" dirty="0"/>
              <a:t>の効力比は，無価値なのだろうか</a:t>
            </a:r>
            <a:r>
              <a:rPr lang="ja-JP" altLang="en-US" sz="2200" dirty="0">
                <a:solidFill>
                  <a:srgbClr val="FF0000"/>
                </a:solidFill>
              </a:rPr>
              <a:t>？ </a:t>
            </a:r>
            <a:endParaRPr lang="en-US" altLang="ja-JP" sz="2200" dirty="0">
              <a:solidFill>
                <a:srgbClr val="FF0000"/>
              </a:solidFill>
            </a:endParaRPr>
          </a:p>
          <a:p>
            <a:endParaRPr lang="ja-JP" altLang="en-US" sz="2800" dirty="0">
              <a:solidFill>
                <a:srgbClr val="FF0000"/>
              </a:solidFill>
            </a:endParaRPr>
          </a:p>
        </p:txBody>
      </p:sp>
    </p:spTree>
    <p:extLst>
      <p:ext uri="{BB962C8B-B14F-4D97-AF65-F5344CB8AC3E}">
        <p14:creationId xmlns:p14="http://schemas.microsoft.com/office/powerpoint/2010/main" val="801553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平行とみなしたいが残念な例</a:t>
            </a:r>
          </a:p>
        </p:txBody>
      </p:sp>
      <p:pic>
        <p:nvPicPr>
          <p:cNvPr id="4" name="図 3">
            <a:extLst>
              <a:ext uri="{FF2B5EF4-FFF2-40B4-BE49-F238E27FC236}">
                <a16:creationId xmlns:a16="http://schemas.microsoft.com/office/drawing/2014/main" id="{D37F04A0-6DB1-9F36-0F6B-C89E945DF0F8}"/>
              </a:ext>
            </a:extLst>
          </p:cNvPr>
          <p:cNvPicPr>
            <a:picLocks noChangeAspect="1"/>
          </p:cNvPicPr>
          <p:nvPr/>
        </p:nvPicPr>
        <p:blipFill>
          <a:blip r:embed="rId2"/>
          <a:stretch>
            <a:fillRect/>
          </a:stretch>
        </p:blipFill>
        <p:spPr>
          <a:xfrm>
            <a:off x="179512" y="1628801"/>
            <a:ext cx="3996788" cy="3276364"/>
          </a:xfrm>
          <a:prstGeom prst="rect">
            <a:avLst/>
          </a:prstGeom>
        </p:spPr>
      </p:pic>
      <p:sp>
        <p:nvSpPr>
          <p:cNvPr id="6" name="コンテンツ プレースホルダー 2">
            <a:extLst>
              <a:ext uri="{FF2B5EF4-FFF2-40B4-BE49-F238E27FC236}">
                <a16:creationId xmlns:a16="http://schemas.microsoft.com/office/drawing/2014/main" id="{FF77B79C-383D-470D-9303-B703C850FC61}"/>
              </a:ext>
            </a:extLst>
          </p:cNvPr>
          <p:cNvSpPr txBox="1">
            <a:spLocks/>
          </p:cNvSpPr>
          <p:nvPr/>
        </p:nvSpPr>
        <p:spPr bwMode="auto">
          <a:xfrm>
            <a:off x="4217537" y="1446994"/>
            <a:ext cx="4255956" cy="3998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r>
              <a:rPr lang="en-US" altLang="ja-JP" sz="2200" dirty="0"/>
              <a:t>A </a:t>
            </a:r>
            <a:r>
              <a:rPr lang="ja-JP" altLang="en-US" sz="2200" dirty="0"/>
              <a:t>と </a:t>
            </a:r>
            <a:r>
              <a:rPr lang="en-US" altLang="ja-JP" sz="2200" dirty="0"/>
              <a:t>B</a:t>
            </a:r>
            <a:r>
              <a:rPr lang="ja-JP" altLang="en-US" sz="2200" dirty="0"/>
              <a:t> は，同じ回帰係数となる</a:t>
            </a:r>
            <a:endParaRPr lang="en-US" altLang="ja-JP" sz="2200" dirty="0"/>
          </a:p>
          <a:p>
            <a:pPr algn="just"/>
            <a:r>
              <a:rPr lang="ja-JP" altLang="en-US" sz="2200" dirty="0"/>
              <a:t>交互作用の </a:t>
            </a:r>
            <a:r>
              <a:rPr lang="en-US" altLang="ja-JP" sz="2200" i="1" dirty="0"/>
              <a:t>p</a:t>
            </a:r>
            <a:r>
              <a:rPr lang="en-US" altLang="ja-JP" sz="2200" dirty="0"/>
              <a:t> </a:t>
            </a:r>
            <a:r>
              <a:rPr lang="ja-JP" altLang="en-US" sz="2200" dirty="0"/>
              <a:t>値</a:t>
            </a:r>
            <a:endParaRPr lang="en-US" altLang="ja-JP" sz="2200" dirty="0"/>
          </a:p>
          <a:p>
            <a:pPr marL="457200" lvl="1" indent="0" algn="just">
              <a:buFont typeface="Wingdings" panose="05000000000000000000" pitchFamily="2" charset="2"/>
              <a:buNone/>
            </a:pPr>
            <a:r>
              <a:rPr lang="ja-JP" altLang="en-US" sz="2200" dirty="0"/>
              <a:t> </a:t>
            </a:r>
            <a:r>
              <a:rPr lang="en-US" altLang="ja-JP" sz="2200" dirty="0"/>
              <a:t>A:  </a:t>
            </a:r>
            <a:r>
              <a:rPr lang="en-US" altLang="ja-JP" sz="2200" i="1" dirty="0"/>
              <a:t>p </a:t>
            </a:r>
            <a:r>
              <a:rPr lang="en-US" altLang="ja-JP" sz="2200" dirty="0"/>
              <a:t>= 0.665</a:t>
            </a:r>
            <a:r>
              <a:rPr lang="ja-JP" altLang="en-US" sz="2200" dirty="0"/>
              <a:t>，</a:t>
            </a:r>
            <a:r>
              <a:rPr lang="en-US" altLang="ja-JP" sz="2200" dirty="0">
                <a:solidFill>
                  <a:srgbClr val="FF0000"/>
                </a:solidFill>
              </a:rPr>
              <a:t>B</a:t>
            </a:r>
            <a:r>
              <a:rPr lang="en-US" altLang="ja-JP" sz="2200" dirty="0"/>
              <a:t>:  </a:t>
            </a:r>
            <a:r>
              <a:rPr lang="en-US" altLang="ja-JP" sz="2200" i="1" dirty="0">
                <a:solidFill>
                  <a:srgbClr val="FF0000"/>
                </a:solidFill>
              </a:rPr>
              <a:t>p </a:t>
            </a:r>
            <a:r>
              <a:rPr lang="en-US" altLang="ja-JP" sz="2200" dirty="0">
                <a:solidFill>
                  <a:srgbClr val="FF0000"/>
                </a:solidFill>
              </a:rPr>
              <a:t>=0.027</a:t>
            </a:r>
          </a:p>
          <a:p>
            <a:pPr algn="just"/>
            <a:r>
              <a:rPr lang="ja-JP" altLang="en-US" sz="2200" dirty="0"/>
              <a:t>平行性の判定</a:t>
            </a:r>
            <a:endParaRPr lang="en-US" altLang="ja-JP" sz="2200" dirty="0"/>
          </a:p>
          <a:p>
            <a:pPr marL="457200" lvl="1" indent="0" algn="just">
              <a:buFont typeface="Wingdings" panose="05000000000000000000" pitchFamily="2" charset="2"/>
              <a:buNone/>
            </a:pPr>
            <a:r>
              <a:rPr lang="ja-JP" altLang="en-US" sz="2200" dirty="0"/>
              <a:t>    </a:t>
            </a:r>
            <a:r>
              <a:rPr lang="en-US" altLang="ja-JP" sz="2200" dirty="0"/>
              <a:t>A:</a:t>
            </a:r>
            <a:r>
              <a:rPr lang="ja-JP" altLang="en-US" sz="2200" dirty="0"/>
              <a:t>  平行，      </a:t>
            </a:r>
            <a:r>
              <a:rPr lang="en-US" altLang="ja-JP" sz="2200" dirty="0">
                <a:solidFill>
                  <a:srgbClr val="FF0000"/>
                </a:solidFill>
              </a:rPr>
              <a:t>B</a:t>
            </a:r>
            <a:r>
              <a:rPr lang="en-US" altLang="ja-JP" sz="2200" dirty="0"/>
              <a:t>:</a:t>
            </a:r>
            <a:r>
              <a:rPr lang="ja-JP" altLang="en-US" sz="2200" dirty="0"/>
              <a:t>  </a:t>
            </a:r>
            <a:r>
              <a:rPr lang="ja-JP" altLang="en-US" sz="2200" dirty="0">
                <a:solidFill>
                  <a:srgbClr val="FF0000"/>
                </a:solidFill>
              </a:rPr>
              <a:t>非平行</a:t>
            </a:r>
            <a:endParaRPr lang="en-US" altLang="ja-JP" sz="2200" dirty="0">
              <a:solidFill>
                <a:srgbClr val="FF0000"/>
              </a:solidFill>
            </a:endParaRPr>
          </a:p>
          <a:p>
            <a:pPr algn="just"/>
            <a:r>
              <a:rPr lang="ja-JP" altLang="en-US" sz="2200" dirty="0"/>
              <a:t>平行と見なすと効力比は同じ</a:t>
            </a:r>
            <a:endParaRPr lang="en-US" altLang="ja-JP" sz="2200" dirty="0"/>
          </a:p>
          <a:p>
            <a:pPr marL="0" indent="0" algn="just">
              <a:buNone/>
            </a:pPr>
            <a:r>
              <a:rPr lang="ja-JP" altLang="en-US" sz="2200" dirty="0"/>
              <a:t>         </a:t>
            </a:r>
            <a:r>
              <a:rPr lang="en-US" altLang="ja-JP" sz="2200" dirty="0"/>
              <a:t>A</a:t>
            </a:r>
            <a:r>
              <a:rPr lang="ja-JP" altLang="en-US" sz="2200" dirty="0"/>
              <a:t>： </a:t>
            </a:r>
            <a:r>
              <a:rPr lang="el-GR" altLang="ja-JP" sz="2200" i="1" dirty="0"/>
              <a:t>ρ</a:t>
            </a:r>
            <a:r>
              <a:rPr lang="el-GR" altLang="ja-JP" sz="2200" dirty="0"/>
              <a:t>=</a:t>
            </a:r>
            <a:r>
              <a:rPr lang="en-US" altLang="ja-JP" sz="2200" dirty="0"/>
              <a:t>3.53</a:t>
            </a:r>
            <a:r>
              <a:rPr lang="ja-JP" altLang="en-US" sz="2200" dirty="0"/>
              <a:t>， </a:t>
            </a:r>
            <a:r>
              <a:rPr lang="en-US" altLang="ja-JP" sz="2200" dirty="0">
                <a:solidFill>
                  <a:srgbClr val="FF0000"/>
                </a:solidFill>
              </a:rPr>
              <a:t>B</a:t>
            </a:r>
            <a:r>
              <a:rPr lang="ja-JP" altLang="en-US" sz="2200" dirty="0"/>
              <a:t>：</a:t>
            </a:r>
            <a:r>
              <a:rPr lang="el-GR" altLang="ja-JP" sz="2200" i="1" dirty="0">
                <a:solidFill>
                  <a:srgbClr val="FF0000"/>
                </a:solidFill>
              </a:rPr>
              <a:t>ρ</a:t>
            </a:r>
            <a:r>
              <a:rPr lang="el-GR" altLang="ja-JP" sz="2200" dirty="0">
                <a:solidFill>
                  <a:srgbClr val="FF0000"/>
                </a:solidFill>
              </a:rPr>
              <a:t>=</a:t>
            </a:r>
            <a:r>
              <a:rPr lang="en-US" altLang="ja-JP" sz="2200" dirty="0">
                <a:solidFill>
                  <a:srgbClr val="FF0000"/>
                </a:solidFill>
              </a:rPr>
              <a:t>3.53</a:t>
            </a:r>
          </a:p>
          <a:p>
            <a:pPr algn="just"/>
            <a:r>
              <a:rPr lang="ja-JP" altLang="en-US" sz="2200" dirty="0"/>
              <a:t>ただし，</a:t>
            </a:r>
            <a:r>
              <a:rPr lang="en-US" altLang="ja-JP" sz="2200" dirty="0"/>
              <a:t>95%</a:t>
            </a:r>
            <a:r>
              <a:rPr lang="ja-JP" altLang="en-US" sz="2200" dirty="0"/>
              <a:t>信頼区間は異なる</a:t>
            </a:r>
            <a:endParaRPr lang="en-US" altLang="ja-JP" sz="2200" dirty="0"/>
          </a:p>
          <a:p>
            <a:pPr marL="0" indent="0" algn="just">
              <a:buNone/>
            </a:pPr>
            <a:r>
              <a:rPr lang="ja-JP" altLang="en-US" sz="2200" dirty="0"/>
              <a:t>         </a:t>
            </a:r>
            <a:r>
              <a:rPr lang="en-US" altLang="ja-JP" sz="2200" dirty="0"/>
              <a:t>A</a:t>
            </a:r>
            <a:r>
              <a:rPr lang="ja-JP" altLang="en-US" sz="2200" dirty="0"/>
              <a:t>： （</a:t>
            </a:r>
            <a:r>
              <a:rPr lang="en-US" altLang="ja-JP" sz="2200" dirty="0"/>
              <a:t>1.97</a:t>
            </a:r>
            <a:r>
              <a:rPr lang="ja-JP" altLang="en-US" sz="2200" dirty="0"/>
              <a:t>～</a:t>
            </a:r>
            <a:r>
              <a:rPr lang="en-US" altLang="ja-JP" sz="2200" dirty="0"/>
              <a:t>6.82</a:t>
            </a:r>
            <a:r>
              <a:rPr lang="ja-JP" altLang="en-US" sz="2200" dirty="0"/>
              <a:t>）  広い</a:t>
            </a:r>
            <a:endParaRPr lang="en-US" altLang="ja-JP" sz="2200" dirty="0"/>
          </a:p>
          <a:p>
            <a:pPr marL="0" indent="0" algn="just">
              <a:buNone/>
            </a:pPr>
            <a:r>
              <a:rPr lang="ja-JP" altLang="en-US" sz="2200" dirty="0"/>
              <a:t>         </a:t>
            </a:r>
            <a:r>
              <a:rPr lang="en-US" altLang="ja-JP" sz="2200" dirty="0">
                <a:solidFill>
                  <a:srgbClr val="FF0000"/>
                </a:solidFill>
              </a:rPr>
              <a:t>B</a:t>
            </a:r>
            <a:r>
              <a:rPr lang="ja-JP" altLang="en-US" sz="2200" dirty="0"/>
              <a:t>： （</a:t>
            </a:r>
            <a:r>
              <a:rPr lang="en-US" altLang="ja-JP" sz="2200" dirty="0">
                <a:solidFill>
                  <a:srgbClr val="FF0000"/>
                </a:solidFill>
              </a:rPr>
              <a:t>3.93</a:t>
            </a:r>
            <a:r>
              <a:rPr lang="ja-JP" altLang="en-US" sz="2200" dirty="0">
                <a:solidFill>
                  <a:srgbClr val="FF0000"/>
                </a:solidFill>
              </a:rPr>
              <a:t>～</a:t>
            </a:r>
            <a:r>
              <a:rPr lang="en-US" altLang="ja-JP" sz="2200" dirty="0">
                <a:solidFill>
                  <a:srgbClr val="FF0000"/>
                </a:solidFill>
              </a:rPr>
              <a:t>4.11</a:t>
            </a:r>
            <a:r>
              <a:rPr lang="ja-JP" altLang="en-US" sz="2200" dirty="0"/>
              <a:t>）  </a:t>
            </a:r>
            <a:r>
              <a:rPr lang="ja-JP" altLang="en-US" sz="2200" dirty="0">
                <a:solidFill>
                  <a:srgbClr val="FF0000"/>
                </a:solidFill>
              </a:rPr>
              <a:t>狭い</a:t>
            </a:r>
            <a:endParaRPr lang="en-US" altLang="ja-JP" sz="2200" dirty="0">
              <a:solidFill>
                <a:srgbClr val="FF0000"/>
              </a:solidFill>
            </a:endParaRPr>
          </a:p>
        </p:txBody>
      </p:sp>
      <p:sp>
        <p:nvSpPr>
          <p:cNvPr id="3" name="コンテンツ プレースホルダー 2">
            <a:extLst>
              <a:ext uri="{FF2B5EF4-FFF2-40B4-BE49-F238E27FC236}">
                <a16:creationId xmlns:a16="http://schemas.microsoft.com/office/drawing/2014/main" id="{2CA73D23-AE1B-872D-E11E-B55D5C48EE93}"/>
              </a:ext>
            </a:extLst>
          </p:cNvPr>
          <p:cNvSpPr txBox="1">
            <a:spLocks/>
          </p:cNvSpPr>
          <p:nvPr/>
        </p:nvSpPr>
        <p:spPr bwMode="auto">
          <a:xfrm>
            <a:off x="457200" y="5374817"/>
            <a:ext cx="8001000" cy="79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dirty="0"/>
              <a:t>再度の疑問．非平行と判断された </a:t>
            </a:r>
            <a:r>
              <a:rPr lang="en-US" altLang="ja-JP" sz="2400" dirty="0">
                <a:solidFill>
                  <a:srgbClr val="FF0000"/>
                </a:solidFill>
              </a:rPr>
              <a:t>B</a:t>
            </a:r>
            <a:r>
              <a:rPr lang="ja-JP" altLang="en-US" sz="2400" dirty="0">
                <a:solidFill>
                  <a:srgbClr val="FF0000"/>
                </a:solidFill>
              </a:rPr>
              <a:t> </a:t>
            </a:r>
            <a:r>
              <a:rPr lang="ja-JP" altLang="en-US" sz="2400" dirty="0"/>
              <a:t>の効力比は，報告する価値がないのであろうか</a:t>
            </a:r>
            <a:r>
              <a:rPr lang="ja-JP" altLang="en-US" sz="2400" dirty="0">
                <a:solidFill>
                  <a:srgbClr val="FF0000"/>
                </a:solidFill>
              </a:rPr>
              <a:t>？</a:t>
            </a:r>
          </a:p>
        </p:txBody>
      </p:sp>
    </p:spTree>
    <p:extLst>
      <p:ext uri="{BB962C8B-B14F-4D97-AF65-F5344CB8AC3E}">
        <p14:creationId xmlns:p14="http://schemas.microsoft.com/office/powerpoint/2010/main" val="253309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6F143-BCE8-3400-1EF3-E5B40F51C68D}"/>
              </a:ext>
            </a:extLst>
          </p:cNvPr>
          <p:cNvSpPr>
            <a:spLocks noGrp="1"/>
          </p:cNvSpPr>
          <p:nvPr>
            <p:ph type="title"/>
          </p:nvPr>
        </p:nvSpPr>
        <p:spPr/>
        <p:txBody>
          <a:bodyPr/>
          <a:lstStyle/>
          <a:p>
            <a:r>
              <a:rPr kumimoji="1" lang="ja-JP" altLang="en-US" sz="3600" dirty="0"/>
              <a:t>原田氏の葛藤はなぜ起きたのか</a:t>
            </a:r>
          </a:p>
        </p:txBody>
      </p:sp>
      <p:sp>
        <p:nvSpPr>
          <p:cNvPr id="3" name="コンテンツ プレースホルダー 2">
            <a:extLst>
              <a:ext uri="{FF2B5EF4-FFF2-40B4-BE49-F238E27FC236}">
                <a16:creationId xmlns:a16="http://schemas.microsoft.com/office/drawing/2014/main" id="{DFEA50E6-954E-4F3D-30E8-BE9D928BF97C}"/>
              </a:ext>
            </a:extLst>
          </p:cNvPr>
          <p:cNvSpPr>
            <a:spLocks noGrp="1"/>
          </p:cNvSpPr>
          <p:nvPr>
            <p:ph idx="1"/>
          </p:nvPr>
        </p:nvSpPr>
        <p:spPr>
          <a:xfrm>
            <a:off x="571500" y="1484784"/>
            <a:ext cx="8001000" cy="4608512"/>
          </a:xfrm>
        </p:spPr>
        <p:txBody>
          <a:bodyPr/>
          <a:lstStyle/>
          <a:p>
            <a:pPr algn="just" eaLnBrk="1" hangingPunct="1"/>
            <a:r>
              <a:rPr kumimoji="1" lang="ja-JP" altLang="en-US" sz="2600" dirty="0"/>
              <a:t>効力比を求めるために平行な用量反応直線を前提</a:t>
            </a:r>
            <a:endParaRPr kumimoji="1" lang="en-US" altLang="ja-JP" sz="2600" dirty="0"/>
          </a:p>
          <a:p>
            <a:pPr algn="just" eaLnBrk="1" hangingPunct="1"/>
            <a:r>
              <a:rPr kumimoji="1" lang="ja-JP" altLang="en-US" sz="2600" dirty="0"/>
              <a:t>平行と判断するための判断基準</a:t>
            </a:r>
            <a:endParaRPr kumimoji="1" lang="en-US" altLang="ja-JP" sz="2600" dirty="0"/>
          </a:p>
          <a:p>
            <a:pPr lvl="1" algn="just" eaLnBrk="1" hangingPunct="1"/>
            <a:r>
              <a:rPr kumimoji="1" lang="ja-JP" altLang="en-US" sz="2600" dirty="0"/>
              <a:t>統計的な有意差検定にゆだねた．</a:t>
            </a:r>
            <a:endParaRPr kumimoji="1" lang="en-US" altLang="ja-JP" sz="2600" dirty="0"/>
          </a:p>
          <a:p>
            <a:pPr algn="just" eaLnBrk="1" hangingPunct="1"/>
            <a:r>
              <a:rPr kumimoji="1" lang="ja-JP" altLang="en-US" sz="2600" dirty="0"/>
              <a:t>葛藤の原因</a:t>
            </a:r>
            <a:endParaRPr kumimoji="1" lang="en-US" altLang="ja-JP" sz="2600" dirty="0"/>
          </a:p>
          <a:p>
            <a:pPr lvl="1" algn="just" eaLnBrk="1" hangingPunct="1"/>
            <a:r>
              <a:rPr kumimoji="1" lang="ja-JP" altLang="en-US" sz="2600" dirty="0">
                <a:solidFill>
                  <a:srgbClr val="FF0000"/>
                </a:solidFill>
              </a:rPr>
              <a:t>実験誤差が大きい</a:t>
            </a:r>
            <a:r>
              <a:rPr kumimoji="1" lang="ja-JP" altLang="en-US" sz="2600" dirty="0"/>
              <a:t>と，平行とは思えない場合でも“</a:t>
            </a:r>
            <a:r>
              <a:rPr kumimoji="1" lang="ja-JP" altLang="en-US" sz="2600" dirty="0">
                <a:solidFill>
                  <a:srgbClr val="FF0000"/>
                </a:solidFill>
              </a:rPr>
              <a:t>平行</a:t>
            </a:r>
            <a:r>
              <a:rPr kumimoji="1" lang="ja-JP" altLang="en-US" sz="2600" dirty="0"/>
              <a:t>” と判断されてしまう．</a:t>
            </a:r>
            <a:endParaRPr kumimoji="1" lang="en-US" altLang="ja-JP" sz="2600" dirty="0"/>
          </a:p>
          <a:p>
            <a:pPr lvl="1" algn="just" eaLnBrk="1" hangingPunct="1"/>
            <a:r>
              <a:rPr lang="ja-JP" altLang="en-US" sz="2600" dirty="0"/>
              <a:t>見た目は，“平行” であっても</a:t>
            </a:r>
            <a:r>
              <a:rPr lang="ja-JP" altLang="en-US" sz="2600" dirty="0">
                <a:solidFill>
                  <a:srgbClr val="FF0000"/>
                </a:solidFill>
              </a:rPr>
              <a:t>実験誤差が小さい</a:t>
            </a:r>
            <a:r>
              <a:rPr lang="ja-JP" altLang="en-US" sz="2600" dirty="0"/>
              <a:t>と   “</a:t>
            </a:r>
            <a:r>
              <a:rPr lang="ja-JP" altLang="en-US" sz="2600" dirty="0">
                <a:solidFill>
                  <a:srgbClr val="FF0000"/>
                </a:solidFill>
              </a:rPr>
              <a:t>非平行</a:t>
            </a:r>
            <a:r>
              <a:rPr lang="ja-JP" altLang="en-US" sz="2600" dirty="0"/>
              <a:t>” と判断されてしまう．</a:t>
            </a:r>
            <a:endParaRPr lang="en-US" altLang="ja-JP" sz="2600" dirty="0"/>
          </a:p>
          <a:p>
            <a:pPr algn="just" eaLnBrk="1" hangingPunct="1"/>
            <a:r>
              <a:rPr kumimoji="1" lang="ja-JP" altLang="en-US" sz="2600" dirty="0"/>
              <a:t>有意差検定に判断をゆだねたために起きる自業自得の結果としか言いようがない．</a:t>
            </a:r>
          </a:p>
        </p:txBody>
      </p:sp>
    </p:spTree>
    <p:extLst>
      <p:ext uri="{BB962C8B-B14F-4D97-AF65-F5344CB8AC3E}">
        <p14:creationId xmlns:p14="http://schemas.microsoft.com/office/powerpoint/2010/main" val="522265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平行と判断する</a:t>
            </a:r>
            <a:r>
              <a:rPr kumimoji="1" lang="ja-JP" altLang="en-US" sz="3600" dirty="0">
                <a:solidFill>
                  <a:srgbClr val="FF0000"/>
                </a:solidFill>
              </a:rPr>
              <a:t>傾き</a:t>
            </a:r>
            <a:r>
              <a:rPr kumimoji="1" lang="ja-JP" altLang="en-US" sz="3600" dirty="0"/>
              <a:t>の比の幅の議論</a:t>
            </a:r>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4752020" y="1484784"/>
            <a:ext cx="3888432" cy="4848087"/>
          </a:xfrm>
        </p:spPr>
        <p:txBody>
          <a:bodyPr/>
          <a:lstStyle/>
          <a:p>
            <a:pPr algn="just" eaLnBrk="1" hangingPunct="1"/>
            <a:r>
              <a:rPr kumimoji="1" lang="ja-JP" altLang="en-US" sz="2200" dirty="0"/>
              <a:t>回帰直線の傾きの比が１であれば完全に平行である．</a:t>
            </a:r>
            <a:endParaRPr kumimoji="1" lang="en-US" altLang="ja-JP" sz="2200" dirty="0"/>
          </a:p>
          <a:p>
            <a:pPr algn="just" eaLnBrk="1" hangingPunct="1"/>
            <a:r>
              <a:rPr kumimoji="1" lang="ja-JP" altLang="en-US" sz="2200" dirty="0"/>
              <a:t>ここでは </a:t>
            </a:r>
            <a:r>
              <a:rPr kumimoji="1" lang="en-US" altLang="ja-JP" sz="2200" dirty="0">
                <a:solidFill>
                  <a:srgbClr val="FF0000"/>
                </a:solidFill>
              </a:rPr>
              <a:t>goal post</a:t>
            </a:r>
            <a:r>
              <a:rPr kumimoji="1" lang="ja-JP" altLang="en-US" sz="2200" dirty="0">
                <a:solidFill>
                  <a:srgbClr val="FF0000"/>
                </a:solidFill>
              </a:rPr>
              <a:t> </a:t>
            </a:r>
            <a:r>
              <a:rPr kumimoji="1" lang="ja-JP" altLang="en-US" sz="2200" dirty="0"/>
              <a:t>を仮に</a:t>
            </a:r>
            <a:r>
              <a:rPr kumimoji="1" lang="en-US" altLang="ja-JP" sz="2200" dirty="0">
                <a:solidFill>
                  <a:srgbClr val="FF0000"/>
                </a:solidFill>
              </a:rPr>
              <a:t>0.77</a:t>
            </a:r>
            <a:r>
              <a:rPr kumimoji="1" lang="ja-JP" altLang="en-US" sz="2200" dirty="0">
                <a:solidFill>
                  <a:srgbClr val="FF0000"/>
                </a:solidFill>
              </a:rPr>
              <a:t>～</a:t>
            </a:r>
            <a:r>
              <a:rPr kumimoji="1" lang="en-US" altLang="ja-JP" sz="2200" dirty="0">
                <a:solidFill>
                  <a:srgbClr val="FF0000"/>
                </a:solidFill>
              </a:rPr>
              <a:t>1.3</a:t>
            </a:r>
            <a:r>
              <a:rPr kumimoji="1" lang="ja-JP" altLang="en-US" sz="2200" dirty="0">
                <a:solidFill>
                  <a:srgbClr val="FF0000"/>
                </a:solidFill>
              </a:rPr>
              <a:t> </a:t>
            </a:r>
            <a:r>
              <a:rPr kumimoji="1" lang="ja-JP" altLang="en-US" sz="2200" dirty="0"/>
              <a:t>と設定した．</a:t>
            </a:r>
            <a:endParaRPr kumimoji="1" lang="en-US" altLang="ja-JP" sz="2200" dirty="0"/>
          </a:p>
          <a:p>
            <a:pPr algn="just" eaLnBrk="1" hangingPunct="1"/>
            <a:r>
              <a:rPr kumimoji="1" lang="ja-JP" altLang="en-US" sz="2200" dirty="0"/>
              <a:t>算出された傾きの比がその信頼区間（図の横のバー）を含め </a:t>
            </a:r>
            <a:r>
              <a:rPr kumimoji="1" lang="en-US" altLang="ja-JP" sz="2200" dirty="0"/>
              <a:t>goal</a:t>
            </a:r>
            <a:r>
              <a:rPr kumimoji="1" lang="ja-JP" altLang="en-US" sz="2200" dirty="0"/>
              <a:t> </a:t>
            </a:r>
            <a:r>
              <a:rPr kumimoji="1" lang="en-US" altLang="ja-JP" sz="2200" dirty="0"/>
              <a:t> post</a:t>
            </a:r>
            <a:r>
              <a:rPr kumimoji="1" lang="ja-JP" altLang="en-US" sz="2200" dirty="0"/>
              <a:t> に含まれれば平行と判定する．</a:t>
            </a:r>
            <a:endParaRPr kumimoji="1" lang="en-US" altLang="ja-JP" sz="2200" dirty="0"/>
          </a:p>
          <a:p>
            <a:pPr algn="just" eaLnBrk="1" hangingPunct="1"/>
            <a:r>
              <a:rPr kumimoji="1" lang="ja-JP" altLang="en-US" sz="2200" dirty="0"/>
              <a:t>この場合は例 </a:t>
            </a:r>
            <a:r>
              <a:rPr kumimoji="1" lang="en-US" altLang="ja-JP" sz="2200" dirty="0"/>
              <a:t>1</a:t>
            </a:r>
            <a:r>
              <a:rPr kumimoji="1" lang="ja-JP" altLang="en-US" sz="2200" dirty="0"/>
              <a:t>，</a:t>
            </a:r>
            <a:r>
              <a:rPr kumimoji="1" lang="en-US" altLang="ja-JP" sz="2200" dirty="0"/>
              <a:t>2</a:t>
            </a:r>
            <a:r>
              <a:rPr kumimoji="1" lang="ja-JP" altLang="en-US" sz="2200" dirty="0"/>
              <a:t> が平行とされる．</a:t>
            </a:r>
            <a:endParaRPr kumimoji="1" lang="en-US" altLang="ja-JP" sz="2200" dirty="0"/>
          </a:p>
          <a:p>
            <a:pPr algn="just" eaLnBrk="1" hangingPunct="1"/>
            <a:r>
              <a:rPr kumimoji="1" lang="ja-JP" altLang="en-US" sz="2200" dirty="0"/>
              <a:t>例</a:t>
            </a:r>
            <a:r>
              <a:rPr kumimoji="1" lang="en-US" altLang="ja-JP" sz="2200" dirty="0"/>
              <a:t>2</a:t>
            </a:r>
            <a:r>
              <a:rPr kumimoji="1" lang="ja-JP" altLang="en-US" sz="2200" dirty="0"/>
              <a:t> のように傾きに有意差が付いてもよい．</a:t>
            </a:r>
          </a:p>
        </p:txBody>
      </p:sp>
      <p:pic>
        <p:nvPicPr>
          <p:cNvPr id="4" name="図 3">
            <a:extLst>
              <a:ext uri="{FF2B5EF4-FFF2-40B4-BE49-F238E27FC236}">
                <a16:creationId xmlns:a16="http://schemas.microsoft.com/office/drawing/2014/main" id="{131D5A78-2BB9-13E5-8CA2-562531C25026}"/>
              </a:ext>
            </a:extLst>
          </p:cNvPr>
          <p:cNvPicPr>
            <a:picLocks noChangeAspect="1"/>
          </p:cNvPicPr>
          <p:nvPr/>
        </p:nvPicPr>
        <p:blipFill>
          <a:blip r:embed="rId2"/>
          <a:stretch>
            <a:fillRect/>
          </a:stretch>
        </p:blipFill>
        <p:spPr>
          <a:xfrm>
            <a:off x="251520" y="1833048"/>
            <a:ext cx="4608743" cy="3191903"/>
          </a:xfrm>
          <a:prstGeom prst="rect">
            <a:avLst/>
          </a:prstGeom>
        </p:spPr>
      </p:pic>
      <p:sp>
        <p:nvSpPr>
          <p:cNvPr id="9" name="テキスト ボックス 8">
            <a:extLst>
              <a:ext uri="{FF2B5EF4-FFF2-40B4-BE49-F238E27FC236}">
                <a16:creationId xmlns:a16="http://schemas.microsoft.com/office/drawing/2014/main" id="{2F0FA805-92CA-57F3-D85E-AC81C5D1EF13}"/>
              </a:ext>
            </a:extLst>
          </p:cNvPr>
          <p:cNvSpPr txBox="1"/>
          <p:nvPr/>
        </p:nvSpPr>
        <p:spPr>
          <a:xfrm>
            <a:off x="429559" y="5024951"/>
            <a:ext cx="4140461" cy="923330"/>
          </a:xfrm>
          <a:prstGeom prst="rect">
            <a:avLst/>
          </a:prstGeom>
          <a:noFill/>
        </p:spPr>
        <p:txBody>
          <a:bodyPr wrap="square" rtlCol="0">
            <a:spAutoFit/>
          </a:bodyPr>
          <a:lstStyle/>
          <a:p>
            <a:pPr algn="just" eaLnBrk="1" hangingPunct="1"/>
            <a:r>
              <a:rPr kumimoji="1" lang="ja-JP" altLang="en-US" sz="1800" b="1" dirty="0">
                <a:latin typeface="ＭＳ Ｐゴシック" panose="020B0600070205080204" pitchFamily="50" charset="-128"/>
                <a:ea typeface="ＭＳ Ｐゴシック" panose="020B0600070205080204" pitchFamily="50" charset="-128"/>
              </a:rPr>
              <a:t>米国薬局方の生物アッセイの</a:t>
            </a:r>
            <a:r>
              <a:rPr kumimoji="1" lang="en-US" altLang="ja-JP" sz="1800" b="1" dirty="0">
                <a:latin typeface="ＭＳ Ｐゴシック" panose="020B0600070205080204" pitchFamily="50" charset="-128"/>
                <a:ea typeface="ＭＳ Ｐゴシック" panose="020B0600070205080204" pitchFamily="50" charset="-128"/>
              </a:rPr>
              <a:t>General</a:t>
            </a:r>
            <a:r>
              <a:rPr kumimoji="1" lang="ja-JP" altLang="en-US" sz="1800" b="1" dirty="0">
                <a:latin typeface="ＭＳ Ｐゴシック" panose="020B0600070205080204" pitchFamily="50" charset="-128"/>
                <a:ea typeface="ＭＳ Ｐゴシック" panose="020B0600070205080204" pitchFamily="50" charset="-128"/>
              </a:rPr>
              <a:t> </a:t>
            </a:r>
            <a:r>
              <a:rPr kumimoji="1" lang="en-US" altLang="ja-JP" sz="1800" b="1" dirty="0">
                <a:latin typeface="ＭＳ Ｐゴシック" panose="020B0600070205080204" pitchFamily="50" charset="-128"/>
                <a:ea typeface="ＭＳ Ｐゴシック" panose="020B0600070205080204" pitchFamily="50" charset="-128"/>
              </a:rPr>
              <a:t>chapter </a:t>
            </a:r>
            <a:r>
              <a:rPr kumimoji="1" lang="ja-JP" altLang="en-US" sz="1800" b="1" dirty="0">
                <a:latin typeface="ＭＳ Ｐゴシック" panose="020B0600070205080204" pitchFamily="50" charset="-128"/>
                <a:ea typeface="ＭＳ Ｐゴシック" panose="020B0600070205080204" pitchFamily="50" charset="-128"/>
              </a:rPr>
              <a:t>の改訂版（</a:t>
            </a:r>
            <a:r>
              <a:rPr kumimoji="1" lang="en-US" altLang="ja-JP" sz="1800" b="1" dirty="0">
                <a:latin typeface="ＭＳ Ｐゴシック" panose="020B0600070205080204" pitchFamily="50" charset="-128"/>
                <a:ea typeface="ＭＳ Ｐゴシック" panose="020B0600070205080204" pitchFamily="50" charset="-128"/>
              </a:rPr>
              <a:t>USP chapter</a:t>
            </a:r>
            <a:r>
              <a:rPr kumimoji="1" lang="ja-JP" altLang="en-US" sz="1800" b="1" dirty="0">
                <a:latin typeface="ＭＳ Ｐゴシック" panose="020B0600070205080204" pitchFamily="50" charset="-128"/>
                <a:ea typeface="ＭＳ Ｐゴシック" panose="020B0600070205080204" pitchFamily="50" charset="-128"/>
              </a:rPr>
              <a:t> </a:t>
            </a:r>
            <a:r>
              <a:rPr kumimoji="1" lang="en-US" altLang="ja-JP" sz="1800" b="1" dirty="0">
                <a:latin typeface="ＭＳ Ｐゴシック" panose="020B0600070205080204" pitchFamily="50" charset="-128"/>
                <a:ea typeface="ＭＳ Ｐゴシック" panose="020B0600070205080204" pitchFamily="50" charset="-128"/>
              </a:rPr>
              <a:t>1032,1034)</a:t>
            </a:r>
            <a:r>
              <a:rPr kumimoji="1" lang="ja-JP" altLang="en-US" sz="1800" b="1" dirty="0">
                <a:latin typeface="ＭＳ Ｐゴシック" panose="020B0600070205080204" pitchFamily="50" charset="-128"/>
                <a:ea typeface="ＭＳ Ｐゴシック" panose="020B0600070205080204" pitchFamily="50" charset="-128"/>
              </a:rPr>
              <a:t> をめぐって</a:t>
            </a:r>
            <a:r>
              <a:rPr lang="ja-JP" altLang="en-US" sz="1800" b="1" dirty="0">
                <a:latin typeface="ＭＳ Ｐゴシック" panose="020B0600070205080204" pitchFamily="50" charset="-128"/>
                <a:ea typeface="ＭＳ Ｐゴシック" panose="020B0600070205080204" pitchFamily="50" charset="-128"/>
              </a:rPr>
              <a:t>質疑が続いている．</a:t>
            </a:r>
            <a:endParaRPr kumimoji="1" lang="ja-JP" altLang="en-US" sz="18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04754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なぜ平行にこだわっているのか</a:t>
            </a:r>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571500" y="1484784"/>
            <a:ext cx="8001000" cy="4536504"/>
          </a:xfrm>
        </p:spPr>
        <p:txBody>
          <a:bodyPr/>
          <a:lstStyle/>
          <a:p>
            <a:pPr algn="just"/>
            <a:r>
              <a:rPr lang="en-US" altLang="ja-JP" sz="2800" dirty="0"/>
              <a:t>1</a:t>
            </a:r>
            <a:r>
              <a:rPr lang="ja-JP" altLang="en-US" sz="2800" dirty="0"/>
              <a:t>因子実験（因子</a:t>
            </a:r>
            <a:r>
              <a:rPr lang="en-US" altLang="ja-JP" sz="2800" dirty="0"/>
              <a:t>A</a:t>
            </a:r>
            <a:r>
              <a:rPr lang="ja-JP" altLang="en-US" sz="2800" dirty="0"/>
              <a:t>）で，共変量 </a:t>
            </a:r>
            <a:r>
              <a:rPr lang="en-US" altLang="ja-JP" sz="2800" i="1" dirty="0"/>
              <a:t>X</a:t>
            </a:r>
            <a:r>
              <a:rPr lang="ja-JP" altLang="en-US" sz="2800" dirty="0"/>
              <a:t> がある場合に交互作用 （</a:t>
            </a:r>
            <a:r>
              <a:rPr lang="en-US" altLang="ja-JP" sz="2800" dirty="0"/>
              <a:t>A×X</a:t>
            </a:r>
            <a:r>
              <a:rPr lang="ja-JP" altLang="en-US" sz="2800" dirty="0"/>
              <a:t>） があると</a:t>
            </a:r>
            <a:r>
              <a:rPr lang="ja-JP" altLang="en-US" sz="2800" dirty="0">
                <a:solidFill>
                  <a:srgbClr val="FF0000"/>
                </a:solidFill>
              </a:rPr>
              <a:t>共分散分析ができない</a:t>
            </a:r>
            <a:r>
              <a:rPr lang="ja-JP" altLang="en-US" sz="2800" dirty="0"/>
              <a:t>との妄想がはびこっている．</a:t>
            </a:r>
            <a:endParaRPr lang="en-US" altLang="ja-JP" sz="2800" dirty="0"/>
          </a:p>
          <a:p>
            <a:pPr lvl="1" algn="just"/>
            <a:r>
              <a:rPr lang="ja-JP" altLang="en-US" sz="2400" dirty="0"/>
              <a:t>伝統的な平方和の分解に頼っていた時代には，「</a:t>
            </a:r>
            <a:r>
              <a:rPr lang="ja-JP" altLang="en-US" sz="2400" dirty="0">
                <a:solidFill>
                  <a:srgbClr val="FF0000"/>
                </a:solidFill>
              </a:rPr>
              <a:t>平行</a:t>
            </a:r>
            <a:r>
              <a:rPr lang="ja-JP" altLang="en-US" sz="2400" dirty="0"/>
              <a:t>」でないと各種の推論が難儀となる．</a:t>
            </a:r>
            <a:endParaRPr lang="en-US" altLang="ja-JP" sz="2400" dirty="0"/>
          </a:p>
          <a:p>
            <a:pPr lvl="1" algn="just"/>
            <a:r>
              <a:rPr lang="ja-JP" altLang="en-US" sz="2400" dirty="0"/>
              <a:t>「</a:t>
            </a:r>
            <a:r>
              <a:rPr lang="ja-JP" altLang="en-US" sz="2400" dirty="0">
                <a:solidFill>
                  <a:srgbClr val="FF0000"/>
                </a:solidFill>
              </a:rPr>
              <a:t>平行</a:t>
            </a:r>
            <a:r>
              <a:rPr lang="ja-JP" altLang="en-US" sz="2400" dirty="0"/>
              <a:t>」 にかぎった推論が</a:t>
            </a:r>
            <a:r>
              <a:rPr lang="ja-JP" altLang="en-US" sz="2400" dirty="0">
                <a:solidFill>
                  <a:srgbClr val="FF0000"/>
                </a:solidFill>
              </a:rPr>
              <a:t>メジャー</a:t>
            </a:r>
            <a:r>
              <a:rPr lang="ja-JP" altLang="en-US" sz="2400" dirty="0"/>
              <a:t>となっており，今でもその亡霊に多くの人達が惑わされ続けている．</a:t>
            </a:r>
            <a:endParaRPr lang="en-US" altLang="ja-JP" sz="2400" dirty="0"/>
          </a:p>
          <a:p>
            <a:pPr algn="just" eaLnBrk="1" hangingPunct="1"/>
            <a:r>
              <a:rPr kumimoji="1" lang="ja-JP" altLang="en-US" sz="2800" dirty="0"/>
              <a:t>平行線 </a:t>
            </a:r>
            <a:r>
              <a:rPr lang="en-US" altLang="ja-JP" sz="2800" dirty="0"/>
              <a:t>Assay</a:t>
            </a:r>
            <a:r>
              <a:rPr lang="ja-JP" altLang="en-US" sz="2800" dirty="0"/>
              <a:t>（</a:t>
            </a:r>
            <a:r>
              <a:rPr kumimoji="1" lang="ja-JP" altLang="en-US" sz="2800" dirty="0"/>
              <a:t>検定）での用量 </a:t>
            </a:r>
            <a:r>
              <a:rPr kumimoji="1" lang="en-US" altLang="ja-JP" sz="2800" i="1" dirty="0"/>
              <a:t>X</a:t>
            </a:r>
            <a:r>
              <a:rPr kumimoji="1" lang="ja-JP" altLang="en-US" sz="2800" dirty="0"/>
              <a:t> は，自ら設定する</a:t>
            </a:r>
            <a:r>
              <a:rPr lang="ja-JP" altLang="en-US" sz="2800" dirty="0"/>
              <a:t>変数であり，「</a:t>
            </a:r>
            <a:r>
              <a:rPr lang="ja-JP" altLang="en-US" sz="2800" dirty="0">
                <a:solidFill>
                  <a:srgbClr val="FF0000"/>
                </a:solidFill>
              </a:rPr>
              <a:t>共変量</a:t>
            </a:r>
            <a:r>
              <a:rPr lang="ja-JP" altLang="en-US" sz="2800" dirty="0"/>
              <a:t>」ではなく</a:t>
            </a:r>
            <a:r>
              <a:rPr lang="ja-JP" altLang="en-US" sz="2800" dirty="0">
                <a:solidFill>
                  <a:srgbClr val="FF0000"/>
                </a:solidFill>
              </a:rPr>
              <a:t>制御因子</a:t>
            </a:r>
            <a:r>
              <a:rPr lang="ja-JP" altLang="en-US" sz="2800" dirty="0"/>
              <a:t>である．</a:t>
            </a:r>
            <a:endParaRPr lang="en-US" altLang="ja-JP" sz="2800" dirty="0"/>
          </a:p>
          <a:p>
            <a:pPr algn="just"/>
            <a:r>
              <a:rPr kumimoji="1" lang="ja-JP" altLang="en-US" sz="2800" dirty="0"/>
              <a:t>交互作用が発生する多くの原因が内在する．</a:t>
            </a:r>
            <a:endParaRPr kumimoji="1" lang="en-US" altLang="ja-JP" sz="2800" dirty="0"/>
          </a:p>
          <a:p>
            <a:pPr lvl="1" algn="just"/>
            <a:endParaRPr kumimoji="1" lang="ja-JP" altLang="en-US" sz="2400" dirty="0"/>
          </a:p>
        </p:txBody>
      </p:sp>
    </p:spTree>
    <p:extLst>
      <p:ext uri="{BB962C8B-B14F-4D97-AF65-F5344CB8AC3E}">
        <p14:creationId xmlns:p14="http://schemas.microsoft.com/office/powerpoint/2010/main" val="2404203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F85160-3B29-460D-11DE-80190AB1A15C}"/>
              </a:ext>
            </a:extLst>
          </p:cNvPr>
          <p:cNvSpPr>
            <a:spLocks noGrp="1"/>
          </p:cNvSpPr>
          <p:nvPr>
            <p:ph type="title"/>
          </p:nvPr>
        </p:nvSpPr>
        <p:spPr/>
        <p:txBody>
          <a:bodyPr/>
          <a:lstStyle/>
          <a:p>
            <a:r>
              <a:rPr kumimoji="1" lang="ja-JP" altLang="en-US" sz="3600" dirty="0"/>
              <a:t>統計的な予備検定の排除</a:t>
            </a:r>
          </a:p>
        </p:txBody>
      </p:sp>
      <p:sp>
        <p:nvSpPr>
          <p:cNvPr id="3" name="コンテンツ プレースホルダー 2">
            <a:extLst>
              <a:ext uri="{FF2B5EF4-FFF2-40B4-BE49-F238E27FC236}">
                <a16:creationId xmlns:a16="http://schemas.microsoft.com/office/drawing/2014/main" id="{0778B9BF-3BF5-FBC3-3C4E-2E31AE591CFD}"/>
              </a:ext>
            </a:extLst>
          </p:cNvPr>
          <p:cNvSpPr>
            <a:spLocks noGrp="1"/>
          </p:cNvSpPr>
          <p:nvPr>
            <p:ph idx="1"/>
          </p:nvPr>
        </p:nvSpPr>
        <p:spPr>
          <a:xfrm>
            <a:off x="609600" y="1600200"/>
            <a:ext cx="8001000" cy="4457092"/>
          </a:xfrm>
        </p:spPr>
        <p:txBody>
          <a:bodyPr/>
          <a:lstStyle/>
          <a:p>
            <a:pPr algn="just" eaLnBrk="1" hangingPunct="1"/>
            <a:r>
              <a:rPr kumimoji="1" lang="ja-JP" altLang="en-US" sz="2800" dirty="0"/>
              <a:t>予備検定を排除しても信頼できる統計量 （効力比，</a:t>
            </a:r>
            <a:r>
              <a:rPr kumimoji="1" lang="en-US" altLang="ja-JP" sz="2800" dirty="0"/>
              <a:t>95%</a:t>
            </a:r>
            <a:r>
              <a:rPr kumimoji="1" lang="ja-JP" altLang="en-US" sz="2800" dirty="0"/>
              <a:t>信頼区間） を提示したい．</a:t>
            </a:r>
            <a:endParaRPr kumimoji="1" lang="en-US" altLang="ja-JP" sz="2800" dirty="0"/>
          </a:p>
          <a:p>
            <a:pPr algn="just" eaLnBrk="1" hangingPunct="1"/>
            <a:r>
              <a:rPr lang="ja-JP" altLang="en-US" sz="2800" dirty="0"/>
              <a:t>用量反応直線が統計的に非平行であることを受け入れた場合にでも，効力比を示したい．</a:t>
            </a:r>
            <a:endParaRPr lang="en-US" altLang="ja-JP" sz="2800" dirty="0"/>
          </a:p>
          <a:p>
            <a:pPr lvl="1" algn="just" eaLnBrk="1" hangingPunct="1"/>
            <a:r>
              <a:rPr kumimoji="1" lang="ja-JP" altLang="en-US" sz="2400" dirty="0"/>
              <a:t>非平行なのに平行とみなすことにより，</a:t>
            </a:r>
            <a:r>
              <a:rPr lang="ja-JP" altLang="en-US" sz="2400" dirty="0">
                <a:solidFill>
                  <a:srgbClr val="FF0000"/>
                </a:solidFill>
              </a:rPr>
              <a:t>効力比の</a:t>
            </a:r>
            <a:r>
              <a:rPr lang="en-US" altLang="ja-JP" sz="2400" dirty="0">
                <a:solidFill>
                  <a:srgbClr val="FF0000"/>
                </a:solidFill>
              </a:rPr>
              <a:t>95%</a:t>
            </a:r>
            <a:r>
              <a:rPr lang="ja-JP" altLang="en-US" sz="2400" dirty="0">
                <a:solidFill>
                  <a:srgbClr val="FF0000"/>
                </a:solidFill>
              </a:rPr>
              <a:t>信頼区間が狭く</a:t>
            </a:r>
            <a:r>
              <a:rPr lang="ja-JP" altLang="en-US" sz="2400" dirty="0"/>
              <a:t>推定される．</a:t>
            </a:r>
            <a:endParaRPr kumimoji="1" lang="en-US" altLang="ja-JP" sz="2400" dirty="0"/>
          </a:p>
          <a:p>
            <a:pPr lvl="1" algn="just" eaLnBrk="1" hangingPunct="1"/>
            <a:r>
              <a:rPr kumimoji="1" lang="ja-JP" altLang="en-US" sz="2400" dirty="0"/>
              <a:t>非平行を受け入れた場合に，反応によって効力比のブレの範囲，それに伴う</a:t>
            </a:r>
            <a:r>
              <a:rPr kumimoji="1" lang="en-US" altLang="ja-JP" sz="2400" dirty="0"/>
              <a:t>95%</a:t>
            </a:r>
            <a:r>
              <a:rPr kumimoji="1" lang="ja-JP" altLang="en-US" sz="2400" dirty="0"/>
              <a:t>信頼区間のブレを可視化し，それらを結果として示すことが望ましい．</a:t>
            </a:r>
            <a:endParaRPr lang="en-US" altLang="ja-JP" sz="2400" dirty="0"/>
          </a:p>
          <a:p>
            <a:pPr marL="0" indent="0" algn="just" eaLnBrk="1" hangingPunct="1">
              <a:buNone/>
            </a:pPr>
            <a:endParaRPr kumimoji="1" lang="ja-JP" altLang="en-US" sz="2800" dirty="0"/>
          </a:p>
        </p:txBody>
      </p:sp>
    </p:spTree>
    <p:extLst>
      <p:ext uri="{BB962C8B-B14F-4D97-AF65-F5344CB8AC3E}">
        <p14:creationId xmlns:p14="http://schemas.microsoft.com/office/powerpoint/2010/main" val="3545629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a:xfrm>
            <a:off x="503548" y="266700"/>
            <a:ext cx="8001000" cy="1104900"/>
          </a:xfrm>
        </p:spPr>
        <p:txBody>
          <a:bodyPr/>
          <a:lstStyle/>
          <a:p>
            <a:r>
              <a:rPr kumimoji="1" lang="ja-JP" altLang="en-US" sz="3600" dirty="0"/>
              <a:t>非平行である場合の統計的方法の例示</a:t>
            </a:r>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571500" y="1418562"/>
            <a:ext cx="8001000" cy="676672"/>
          </a:xfrm>
        </p:spPr>
        <p:txBody>
          <a:bodyPr/>
          <a:lstStyle/>
          <a:p>
            <a:pPr marL="457200" lvl="1" indent="0">
              <a:buNone/>
            </a:pPr>
            <a:r>
              <a:rPr lang="ja-JP" altLang="en-US" sz="2000" dirty="0"/>
              <a:t>原田淳（</a:t>
            </a:r>
            <a:r>
              <a:rPr lang="en-US" altLang="ja-JP" sz="2000" dirty="0"/>
              <a:t>2017</a:t>
            </a:r>
            <a:r>
              <a:rPr lang="ja-JP" altLang="en-US" sz="2000" dirty="0"/>
              <a:t>），平行線検定を利用した薬物の効力比較，日薬理誌．</a:t>
            </a:r>
            <a:endParaRPr lang="en-US" altLang="ja-JP" sz="2000" dirty="0"/>
          </a:p>
          <a:p>
            <a:pPr marL="457200" lvl="1" indent="0" algn="ctr">
              <a:buNone/>
            </a:pPr>
            <a:r>
              <a:rPr kumimoji="1" lang="ja-JP" altLang="en-US" sz="2000" dirty="0"/>
              <a:t>添付</a:t>
            </a:r>
            <a:r>
              <a:rPr lang="ja-JP" altLang="en-US" sz="2000" dirty="0"/>
              <a:t>ファイル 事例</a:t>
            </a:r>
            <a:r>
              <a:rPr lang="en-US" altLang="ja-JP" sz="2000" dirty="0"/>
              <a:t>1</a:t>
            </a:r>
            <a:r>
              <a:rPr lang="ja-JP" altLang="en-US" sz="2000" dirty="0"/>
              <a:t> を編集</a:t>
            </a:r>
            <a:endParaRPr kumimoji="1" lang="ja-JP" altLang="en-US" sz="2000" dirty="0"/>
          </a:p>
        </p:txBody>
      </p:sp>
      <p:pic>
        <p:nvPicPr>
          <p:cNvPr id="4" name="図 3">
            <a:extLst>
              <a:ext uri="{FF2B5EF4-FFF2-40B4-BE49-F238E27FC236}">
                <a16:creationId xmlns:a16="http://schemas.microsoft.com/office/drawing/2014/main" id="{861C1EF3-F120-F7B2-3FFB-19C96F7A4FED}"/>
              </a:ext>
            </a:extLst>
          </p:cNvPr>
          <p:cNvPicPr>
            <a:picLocks noChangeAspect="1"/>
          </p:cNvPicPr>
          <p:nvPr/>
        </p:nvPicPr>
        <p:blipFill>
          <a:blip r:embed="rId2"/>
          <a:stretch>
            <a:fillRect/>
          </a:stretch>
        </p:blipFill>
        <p:spPr>
          <a:xfrm>
            <a:off x="545406" y="2161456"/>
            <a:ext cx="8412457" cy="4003848"/>
          </a:xfrm>
          <a:prstGeom prst="rect">
            <a:avLst/>
          </a:prstGeom>
          <a:solidFill>
            <a:schemeClr val="tx1"/>
          </a:solidFill>
        </p:spPr>
      </p:pic>
    </p:spTree>
    <p:extLst>
      <p:ext uri="{BB962C8B-B14F-4D97-AF65-F5344CB8AC3E}">
        <p14:creationId xmlns:p14="http://schemas.microsoft.com/office/powerpoint/2010/main" val="1884840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lang="ja-JP" altLang="en-US" sz="3600" dirty="0"/>
              <a:t>平均値に対する用量反応関係</a:t>
            </a:r>
            <a:endParaRPr kumimoji="1" lang="ja-JP" altLang="en-US" sz="3600" dirty="0"/>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685800" y="1438183"/>
            <a:ext cx="8001000" cy="532654"/>
          </a:xfrm>
        </p:spPr>
        <p:txBody>
          <a:bodyPr/>
          <a:lstStyle/>
          <a:p>
            <a:pPr marL="0" indent="0">
              <a:buNone/>
            </a:pPr>
            <a:r>
              <a:rPr kumimoji="1" lang="ja-JP" altLang="en-US" sz="2000" dirty="0"/>
              <a:t>       原田氏の論文の 図 </a:t>
            </a:r>
            <a:r>
              <a:rPr kumimoji="1" lang="en-US" altLang="ja-JP" sz="2000" dirty="0"/>
              <a:t>3</a:t>
            </a:r>
            <a:r>
              <a:rPr kumimoji="1" lang="ja-JP" altLang="en-US" sz="2000" dirty="0"/>
              <a:t>                   添付ファイル から作成した散布図</a:t>
            </a:r>
          </a:p>
        </p:txBody>
      </p:sp>
      <p:pic>
        <p:nvPicPr>
          <p:cNvPr id="4" name="図 3">
            <a:extLst>
              <a:ext uri="{FF2B5EF4-FFF2-40B4-BE49-F238E27FC236}">
                <a16:creationId xmlns:a16="http://schemas.microsoft.com/office/drawing/2014/main" id="{2A53401A-985A-2A76-F714-450746282436}"/>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412551" y="1808820"/>
            <a:ext cx="4187256" cy="4193451"/>
          </a:xfrm>
          <a:prstGeom prst="rect">
            <a:avLst/>
          </a:prstGeom>
        </p:spPr>
      </p:pic>
      <p:pic>
        <p:nvPicPr>
          <p:cNvPr id="7" name="図 6">
            <a:extLst>
              <a:ext uri="{FF2B5EF4-FFF2-40B4-BE49-F238E27FC236}">
                <a16:creationId xmlns:a16="http://schemas.microsoft.com/office/drawing/2014/main" id="{753AB12E-A107-05E2-95B1-617B6070E297}"/>
              </a:ext>
            </a:extLst>
          </p:cNvPr>
          <p:cNvPicPr>
            <a:picLocks noChangeAspect="1"/>
          </p:cNvPicPr>
          <p:nvPr/>
        </p:nvPicPr>
        <p:blipFill>
          <a:blip r:embed="rId4">
            <a:lum bright="-20000" contrast="40000"/>
          </a:blip>
          <a:stretch>
            <a:fillRect/>
          </a:stretch>
        </p:blipFill>
        <p:spPr>
          <a:xfrm>
            <a:off x="4664105" y="1970836"/>
            <a:ext cx="4067343" cy="4107613"/>
          </a:xfrm>
          <a:prstGeom prst="rect">
            <a:avLst/>
          </a:prstGeom>
        </p:spPr>
      </p:pic>
      <p:sp>
        <p:nvSpPr>
          <p:cNvPr id="5" name="テキスト ボックス 4">
            <a:extLst>
              <a:ext uri="{FF2B5EF4-FFF2-40B4-BE49-F238E27FC236}">
                <a16:creationId xmlns:a16="http://schemas.microsoft.com/office/drawing/2014/main" id="{7174999F-94D9-D2C7-6D2D-CDD3244D7718}"/>
              </a:ext>
            </a:extLst>
          </p:cNvPr>
          <p:cNvSpPr txBox="1"/>
          <p:nvPr/>
        </p:nvSpPr>
        <p:spPr>
          <a:xfrm>
            <a:off x="5508104" y="2146017"/>
            <a:ext cx="1728192" cy="830997"/>
          </a:xfrm>
          <a:prstGeom prst="rect">
            <a:avLst/>
          </a:prstGeom>
          <a:noFill/>
        </p:spPr>
        <p:txBody>
          <a:bodyPr wrap="square" rtlCol="0">
            <a:spAutoFit/>
          </a:bodyPr>
          <a:lstStyle/>
          <a:p>
            <a:r>
              <a:rPr lang="ja-JP" altLang="en-US" sz="1600" dirty="0"/>
              <a:t>シグモイド曲線ではなく</a:t>
            </a:r>
            <a:r>
              <a:rPr kumimoji="1" lang="ja-JP" altLang="en-US" sz="1600" dirty="0"/>
              <a:t>直線のあてはめる</a:t>
            </a:r>
          </a:p>
        </p:txBody>
      </p:sp>
      <p:sp>
        <p:nvSpPr>
          <p:cNvPr id="8" name="テキスト ボックス 7">
            <a:extLst>
              <a:ext uri="{FF2B5EF4-FFF2-40B4-BE49-F238E27FC236}">
                <a16:creationId xmlns:a16="http://schemas.microsoft.com/office/drawing/2014/main" id="{2ACEE960-212D-4075-908E-3A5497AE1F01}"/>
              </a:ext>
            </a:extLst>
          </p:cNvPr>
          <p:cNvSpPr txBox="1"/>
          <p:nvPr/>
        </p:nvSpPr>
        <p:spPr>
          <a:xfrm>
            <a:off x="5508104" y="3516812"/>
            <a:ext cx="1728192" cy="338554"/>
          </a:xfrm>
          <a:prstGeom prst="rect">
            <a:avLst/>
          </a:prstGeom>
          <a:noFill/>
        </p:spPr>
        <p:txBody>
          <a:bodyPr wrap="square" rtlCol="0">
            <a:spAutoFit/>
          </a:bodyPr>
          <a:lstStyle/>
          <a:p>
            <a:r>
              <a:rPr lang="en-US" altLang="ja-JP" sz="1600" i="1" dirty="0"/>
              <a:t>y</a:t>
            </a:r>
            <a:r>
              <a:rPr lang="en-US" altLang="ja-JP" sz="1600" dirty="0"/>
              <a:t> </a:t>
            </a:r>
            <a:r>
              <a:rPr lang="ja-JP" altLang="en-US" sz="1600" dirty="0"/>
              <a:t>総平均</a:t>
            </a:r>
            <a:endParaRPr kumimoji="1" lang="ja-JP" altLang="en-US" sz="1600" dirty="0"/>
          </a:p>
        </p:txBody>
      </p:sp>
    </p:spTree>
    <p:extLst>
      <p:ext uri="{BB962C8B-B14F-4D97-AF65-F5344CB8AC3E}">
        <p14:creationId xmlns:p14="http://schemas.microsoft.com/office/powerpoint/2010/main" val="273400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670D91-411B-0BE4-CEF8-05444213255A}"/>
              </a:ext>
            </a:extLst>
          </p:cNvPr>
          <p:cNvSpPr>
            <a:spLocks noGrp="1"/>
          </p:cNvSpPr>
          <p:nvPr>
            <p:ph type="title"/>
          </p:nvPr>
        </p:nvSpPr>
        <p:spPr>
          <a:xfrm>
            <a:off x="457200" y="266700"/>
            <a:ext cx="8153400" cy="1104900"/>
          </a:xfrm>
        </p:spPr>
        <p:txBody>
          <a:bodyPr/>
          <a:lstStyle/>
          <a:p>
            <a:r>
              <a:rPr lang="ja-JP" altLang="en-US" sz="3600" dirty="0"/>
              <a:t>非平行の場合には，効力比が不定</a:t>
            </a:r>
            <a:endParaRPr kumimoji="1" lang="ja-JP" altLang="en-US" sz="3600" dirty="0"/>
          </a:p>
        </p:txBody>
      </p:sp>
      <p:sp>
        <p:nvSpPr>
          <p:cNvPr id="3" name="コンテンツ プレースホルダー 2">
            <a:extLst>
              <a:ext uri="{FF2B5EF4-FFF2-40B4-BE49-F238E27FC236}">
                <a16:creationId xmlns:a16="http://schemas.microsoft.com/office/drawing/2014/main" id="{6B597883-AAC5-651C-04FD-B27C5E524F14}"/>
              </a:ext>
            </a:extLst>
          </p:cNvPr>
          <p:cNvSpPr>
            <a:spLocks noGrp="1"/>
          </p:cNvSpPr>
          <p:nvPr>
            <p:ph idx="1"/>
          </p:nvPr>
        </p:nvSpPr>
        <p:spPr>
          <a:xfrm>
            <a:off x="609600" y="1484784"/>
            <a:ext cx="8001000" cy="4644516"/>
          </a:xfrm>
        </p:spPr>
        <p:txBody>
          <a:bodyPr/>
          <a:lstStyle/>
          <a:p>
            <a:pPr algn="just"/>
            <a:r>
              <a:rPr lang="ja-JP" altLang="en-US" sz="2800" dirty="0">
                <a:solidFill>
                  <a:srgbClr val="FF0000"/>
                </a:solidFill>
              </a:rPr>
              <a:t>効力比が不定</a:t>
            </a:r>
            <a:r>
              <a:rPr lang="ja-JP" altLang="en-US" sz="2800" dirty="0"/>
              <a:t>では，結果の報告ができない．</a:t>
            </a:r>
            <a:endParaRPr lang="en-US" altLang="ja-JP" sz="2800" dirty="0"/>
          </a:p>
          <a:p>
            <a:pPr algn="just"/>
            <a:r>
              <a:rPr kumimoji="1" lang="en-US" altLang="ja-JP" sz="2800" dirty="0"/>
              <a:t>SAS</a:t>
            </a:r>
            <a:r>
              <a:rPr kumimoji="1" lang="ja-JP" altLang="en-US" sz="2800" dirty="0"/>
              <a:t>や</a:t>
            </a:r>
            <a:r>
              <a:rPr kumimoji="1" lang="en-US" altLang="ja-JP" sz="2800" dirty="0"/>
              <a:t>JMP</a:t>
            </a:r>
            <a:r>
              <a:rPr kumimoji="1" lang="ja-JP" altLang="en-US" sz="2800" dirty="0"/>
              <a:t>の「最小</a:t>
            </a:r>
            <a:r>
              <a:rPr kumimoji="1" lang="en-US" altLang="ja-JP" sz="2800" dirty="0"/>
              <a:t>2</a:t>
            </a:r>
            <a:r>
              <a:rPr lang="ja-JP" altLang="en-US" sz="2800" dirty="0"/>
              <a:t>乗平均」は，</a:t>
            </a:r>
            <a:r>
              <a:rPr lang="en-US" altLang="ja-JP" sz="2800" i="1" dirty="0">
                <a:solidFill>
                  <a:schemeClr val="bg2">
                    <a:lumMod val="75000"/>
                  </a:schemeClr>
                </a:solidFill>
              </a:rPr>
              <a:t>X</a:t>
            </a:r>
            <a:r>
              <a:rPr lang="ja-JP" altLang="en-US" sz="2800" dirty="0">
                <a:solidFill>
                  <a:schemeClr val="bg2">
                    <a:lumMod val="75000"/>
                  </a:schemeClr>
                </a:solidFill>
              </a:rPr>
              <a:t>の総平均</a:t>
            </a:r>
            <a:r>
              <a:rPr lang="ja-JP" altLang="en-US" sz="2800" dirty="0"/>
              <a:t>における標準薬 </a:t>
            </a:r>
            <a:r>
              <a:rPr lang="en-US" altLang="ja-JP" sz="2800" dirty="0"/>
              <a:t>S </a:t>
            </a:r>
            <a:r>
              <a:rPr lang="ja-JP" altLang="en-US" sz="2800" dirty="0"/>
              <a:t>および 試験薬 </a:t>
            </a:r>
            <a:r>
              <a:rPr lang="en-US" altLang="ja-JP" sz="2800" dirty="0"/>
              <a:t>T</a:t>
            </a:r>
            <a:r>
              <a:rPr lang="ja-JP" altLang="en-US" sz="2800" dirty="0"/>
              <a:t> の回帰直線上の推定値が</a:t>
            </a:r>
            <a:r>
              <a:rPr lang="ja-JP" altLang="en-US" sz="2800" dirty="0">
                <a:solidFill>
                  <a:schemeClr val="bg2">
                    <a:lumMod val="75000"/>
                  </a:schemeClr>
                </a:solidFill>
              </a:rPr>
              <a:t>最小</a:t>
            </a:r>
            <a:r>
              <a:rPr lang="en-US" altLang="ja-JP" sz="2800" dirty="0">
                <a:solidFill>
                  <a:schemeClr val="bg2">
                    <a:lumMod val="75000"/>
                  </a:schemeClr>
                </a:solidFill>
              </a:rPr>
              <a:t>2</a:t>
            </a:r>
            <a:r>
              <a:rPr lang="ja-JP" altLang="en-US" sz="2800" dirty="0">
                <a:solidFill>
                  <a:schemeClr val="bg2">
                    <a:lumMod val="75000"/>
                  </a:schemeClr>
                </a:solidFill>
              </a:rPr>
              <a:t>乗平均</a:t>
            </a:r>
            <a:r>
              <a:rPr lang="ja-JP" altLang="en-US" sz="2800" dirty="0"/>
              <a:t>として計算される．</a:t>
            </a:r>
            <a:endParaRPr lang="en-US" altLang="ja-JP" sz="2800" dirty="0"/>
          </a:p>
          <a:p>
            <a:pPr algn="just"/>
            <a:r>
              <a:rPr kumimoji="1" lang="ja-JP" altLang="en-US" sz="2800" dirty="0">
                <a:solidFill>
                  <a:srgbClr val="FF0000"/>
                </a:solidFill>
              </a:rPr>
              <a:t>反応</a:t>
            </a:r>
            <a:r>
              <a:rPr kumimoji="1" lang="en-US" altLang="ja-JP" sz="2800" i="1" dirty="0">
                <a:solidFill>
                  <a:srgbClr val="FF0000"/>
                </a:solidFill>
              </a:rPr>
              <a:t>Y</a:t>
            </a:r>
            <a:r>
              <a:rPr kumimoji="1" lang="ja-JP" altLang="en-US" sz="2800" dirty="0">
                <a:solidFill>
                  <a:srgbClr val="FF0000"/>
                </a:solidFill>
              </a:rPr>
              <a:t> の総平均</a:t>
            </a:r>
            <a:r>
              <a:rPr kumimoji="1" lang="ja-JP" altLang="en-US" sz="2800" dirty="0"/>
              <a:t>における</a:t>
            </a:r>
            <a:r>
              <a:rPr lang="ja-JP" altLang="en-US" sz="2800" dirty="0"/>
              <a:t>標準薬 </a:t>
            </a:r>
            <a:r>
              <a:rPr lang="en-US" altLang="ja-JP" sz="2800" dirty="0"/>
              <a:t>S </a:t>
            </a:r>
            <a:r>
              <a:rPr lang="ja-JP" altLang="en-US" sz="2800" dirty="0"/>
              <a:t>および 試験薬 </a:t>
            </a:r>
            <a:r>
              <a:rPr lang="en-US" altLang="ja-JP" sz="2800" dirty="0"/>
              <a:t>T</a:t>
            </a:r>
            <a:r>
              <a:rPr lang="ja-JP" altLang="en-US" sz="2800" dirty="0"/>
              <a:t> の回帰直線上の</a:t>
            </a:r>
            <a:r>
              <a:rPr lang="ja-JP" altLang="en-US" sz="2800" dirty="0">
                <a:solidFill>
                  <a:srgbClr val="FF0000"/>
                </a:solidFill>
              </a:rPr>
              <a:t>逆推定値</a:t>
            </a:r>
            <a:r>
              <a:rPr lang="ja-JP" altLang="en-US" sz="2800" dirty="0"/>
              <a:t>を求め，その差から効力比を求めたらどうだろうか．</a:t>
            </a:r>
            <a:endParaRPr lang="en-US" altLang="ja-JP" sz="2800" dirty="0"/>
          </a:p>
          <a:p>
            <a:pPr algn="just"/>
            <a:r>
              <a:rPr kumimoji="1" lang="ja-JP" altLang="en-US" sz="2800" dirty="0"/>
              <a:t>さらに，</a:t>
            </a:r>
            <a:r>
              <a:rPr kumimoji="1" lang="ja-JP" altLang="en-US" sz="2800" dirty="0">
                <a:solidFill>
                  <a:srgbClr val="FF0000"/>
                </a:solidFill>
              </a:rPr>
              <a:t>総平均</a:t>
            </a:r>
            <a:r>
              <a:rPr lang="en-US" altLang="ja-JP" sz="2800" dirty="0">
                <a:solidFill>
                  <a:srgbClr val="FF0000"/>
                </a:solidFill>
              </a:rPr>
              <a:t>±SD</a:t>
            </a:r>
            <a:r>
              <a:rPr lang="ja-JP" altLang="en-US" sz="2800" dirty="0">
                <a:solidFill>
                  <a:srgbClr val="FF0000"/>
                </a:solidFill>
              </a:rPr>
              <a:t> </a:t>
            </a:r>
            <a:r>
              <a:rPr lang="ja-JP" altLang="en-US" sz="2800" dirty="0"/>
              <a:t>における効力比も合わせて示すことにより，</a:t>
            </a:r>
            <a:r>
              <a:rPr kumimoji="1" lang="ja-JP" altLang="en-US" sz="2800" dirty="0">
                <a:solidFill>
                  <a:srgbClr val="FF0000"/>
                </a:solidFill>
              </a:rPr>
              <a:t>総平均</a:t>
            </a:r>
            <a:r>
              <a:rPr kumimoji="1" lang="ja-JP" altLang="en-US" sz="2800" dirty="0"/>
              <a:t>での</a:t>
            </a:r>
            <a:r>
              <a:rPr lang="en-US" altLang="ja-JP" sz="2800" dirty="0"/>
              <a:t>95%</a:t>
            </a:r>
            <a:r>
              <a:rPr lang="ja-JP" altLang="en-US" sz="2800" dirty="0"/>
              <a:t>信頼区間の過小評価を是正できる．</a:t>
            </a:r>
            <a:endParaRPr kumimoji="1" lang="ja-JP" altLang="en-US" sz="2800" dirty="0"/>
          </a:p>
        </p:txBody>
      </p:sp>
    </p:spTree>
    <p:extLst>
      <p:ext uri="{BB962C8B-B14F-4D97-AF65-F5344CB8AC3E}">
        <p14:creationId xmlns:p14="http://schemas.microsoft.com/office/powerpoint/2010/main" val="3454476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8C202D-46D5-38D1-5E84-0B2E574624B4}"/>
              </a:ext>
            </a:extLst>
          </p:cNvPr>
          <p:cNvSpPr>
            <a:spLocks noGrp="1"/>
          </p:cNvSpPr>
          <p:nvPr>
            <p:ph type="title"/>
          </p:nvPr>
        </p:nvSpPr>
        <p:spPr/>
        <p:txBody>
          <a:bodyPr/>
          <a:lstStyle/>
          <a:p>
            <a:r>
              <a:rPr kumimoji="1" lang="ja-JP" altLang="en-US" sz="3600" dirty="0"/>
              <a:t>平行線 </a:t>
            </a:r>
            <a:r>
              <a:rPr kumimoji="1" lang="en-US" altLang="ja-JP" sz="3600" dirty="0"/>
              <a:t>Assay</a:t>
            </a:r>
            <a:r>
              <a:rPr lang="ja-JP" altLang="en-US" sz="3600" dirty="0"/>
              <a:t>（検定） </a:t>
            </a:r>
            <a:r>
              <a:rPr kumimoji="1" lang="ja-JP" altLang="en-US" sz="3600" dirty="0"/>
              <a:t>とは</a:t>
            </a:r>
          </a:p>
        </p:txBody>
      </p:sp>
      <p:sp>
        <p:nvSpPr>
          <p:cNvPr id="3" name="コンテンツ プレースホルダー 2">
            <a:extLst>
              <a:ext uri="{FF2B5EF4-FFF2-40B4-BE49-F238E27FC236}">
                <a16:creationId xmlns:a16="http://schemas.microsoft.com/office/drawing/2014/main" id="{F9D65B8D-00D9-F605-9F2F-2B048488E208}"/>
              </a:ext>
            </a:extLst>
          </p:cNvPr>
          <p:cNvSpPr>
            <a:spLocks noGrp="1"/>
          </p:cNvSpPr>
          <p:nvPr>
            <p:ph idx="1"/>
          </p:nvPr>
        </p:nvSpPr>
        <p:spPr>
          <a:xfrm>
            <a:off x="685800" y="1484784"/>
            <a:ext cx="8001000" cy="4680520"/>
          </a:xfrm>
        </p:spPr>
        <p:txBody>
          <a:bodyPr/>
          <a:lstStyle/>
          <a:p>
            <a:pPr eaLnBrk="1" hangingPunct="1"/>
            <a:r>
              <a:rPr lang="ja-JP" altLang="en-US" sz="2800" dirty="0"/>
              <a:t>試験薬</a:t>
            </a:r>
            <a:r>
              <a:rPr lang="en-US" altLang="ja-JP" sz="2800" dirty="0"/>
              <a:t>T</a:t>
            </a:r>
            <a:r>
              <a:rPr lang="ja-JP" altLang="en-US" sz="2800" dirty="0"/>
              <a:t>と標準薬</a:t>
            </a:r>
            <a:r>
              <a:rPr lang="en-US" altLang="ja-JP" sz="2800" dirty="0"/>
              <a:t>S</a:t>
            </a:r>
            <a:r>
              <a:rPr lang="ja-JP" altLang="en-US" sz="2800" dirty="0"/>
              <a:t>を比較し，効力比を求めたい</a:t>
            </a:r>
            <a:r>
              <a:rPr lang="en-US" altLang="ja-JP" sz="2800" dirty="0"/>
              <a:t>.</a:t>
            </a:r>
          </a:p>
          <a:p>
            <a:pPr lvl="1" eaLnBrk="1" hangingPunct="1"/>
            <a:r>
              <a:rPr kumimoji="1" lang="ja-JP" altLang="en-US" sz="2400" dirty="0">
                <a:solidFill>
                  <a:srgbClr val="FF0000"/>
                </a:solidFill>
              </a:rPr>
              <a:t>同じ反応</a:t>
            </a:r>
            <a:r>
              <a:rPr kumimoji="1" lang="en-US" altLang="ja-JP" sz="2400" i="1" dirty="0">
                <a:solidFill>
                  <a:srgbClr val="FF0000"/>
                </a:solidFill>
              </a:rPr>
              <a:t>Y</a:t>
            </a:r>
            <a:r>
              <a:rPr kumimoji="1" lang="en-US" altLang="ja-JP" sz="2400" baseline="-25000" dirty="0">
                <a:solidFill>
                  <a:srgbClr val="FF0000"/>
                </a:solidFill>
              </a:rPr>
              <a:t>0</a:t>
            </a:r>
            <a:r>
              <a:rPr kumimoji="1" lang="ja-JP" altLang="en-US" sz="2400" baseline="-25000" dirty="0">
                <a:solidFill>
                  <a:srgbClr val="FF0000"/>
                </a:solidFill>
              </a:rPr>
              <a:t> </a:t>
            </a:r>
            <a:r>
              <a:rPr kumimoji="1" lang="ja-JP" altLang="en-US" sz="2400" dirty="0"/>
              <a:t>が得られる</a:t>
            </a:r>
            <a:r>
              <a:rPr kumimoji="1" lang="ja-JP" altLang="en-US" sz="2400" dirty="0">
                <a:solidFill>
                  <a:srgbClr val="FF0000"/>
                </a:solidFill>
              </a:rPr>
              <a:t>用量の比を効力比 </a:t>
            </a:r>
            <a:r>
              <a:rPr kumimoji="1" lang="en-US" altLang="ja-JP" sz="2400" i="1" dirty="0">
                <a:solidFill>
                  <a:srgbClr val="FF0000"/>
                </a:solidFill>
              </a:rPr>
              <a:t>ρ</a:t>
            </a:r>
            <a:r>
              <a:rPr kumimoji="1" lang="ja-JP" altLang="en-US" sz="2400" dirty="0">
                <a:solidFill>
                  <a:srgbClr val="FF0000"/>
                </a:solidFill>
              </a:rPr>
              <a:t> </a:t>
            </a:r>
            <a:r>
              <a:rPr kumimoji="1" lang="ja-JP" altLang="en-US" sz="2400" dirty="0"/>
              <a:t>とする</a:t>
            </a:r>
            <a:r>
              <a:rPr kumimoji="1" lang="en-US" altLang="ja-JP" sz="2400" dirty="0"/>
              <a:t>.</a:t>
            </a:r>
          </a:p>
          <a:p>
            <a:pPr lvl="1" eaLnBrk="1" hangingPunct="1"/>
            <a:r>
              <a:rPr kumimoji="1" lang="ja-JP" altLang="en-US" sz="2400" dirty="0"/>
              <a:t>標準薬が</a:t>
            </a:r>
            <a:r>
              <a:rPr kumimoji="1" lang="en-US" altLang="ja-JP" sz="2400" dirty="0">
                <a:solidFill>
                  <a:srgbClr val="FF0000"/>
                </a:solidFill>
              </a:rPr>
              <a:t>3</a:t>
            </a:r>
            <a:r>
              <a:rPr kumimoji="1" lang="ja-JP" altLang="en-US" sz="2400" dirty="0"/>
              <a:t>単位，試験薬が</a:t>
            </a:r>
            <a:r>
              <a:rPr kumimoji="1" lang="en-US" altLang="ja-JP" sz="2400" i="1" dirty="0">
                <a:solidFill>
                  <a:srgbClr val="FF0000"/>
                </a:solidFill>
              </a:rPr>
              <a:t>1.5</a:t>
            </a:r>
            <a:r>
              <a:rPr kumimoji="1" lang="ja-JP" altLang="en-US" sz="2400" dirty="0"/>
              <a:t>単位で同じ反応</a:t>
            </a:r>
            <a:r>
              <a:rPr kumimoji="1" lang="en-US" altLang="ja-JP" sz="2400" i="1" dirty="0">
                <a:solidFill>
                  <a:srgbClr val="FF0000"/>
                </a:solidFill>
              </a:rPr>
              <a:t>Y</a:t>
            </a:r>
            <a:r>
              <a:rPr kumimoji="1" lang="en-US" altLang="ja-JP" sz="2400" baseline="-25000" dirty="0">
                <a:solidFill>
                  <a:srgbClr val="FF0000"/>
                </a:solidFill>
              </a:rPr>
              <a:t>0</a:t>
            </a:r>
            <a:r>
              <a:rPr kumimoji="1" lang="en-US" altLang="ja-JP" sz="2400" i="1" dirty="0">
                <a:solidFill>
                  <a:srgbClr val="FF0000"/>
                </a:solidFill>
              </a:rPr>
              <a:t> </a:t>
            </a:r>
            <a:endParaRPr kumimoji="1" lang="en-US" altLang="ja-JP" sz="2400" dirty="0"/>
          </a:p>
          <a:p>
            <a:pPr marL="457200" lvl="1" indent="0" eaLnBrk="1" hangingPunct="1">
              <a:buNone/>
            </a:pPr>
            <a:r>
              <a:rPr kumimoji="1" lang="ja-JP" altLang="en-US" sz="2400" dirty="0"/>
              <a:t>            効力比 </a:t>
            </a:r>
            <a:r>
              <a:rPr kumimoji="1" lang="en-US" altLang="ja-JP" sz="2400" i="1" dirty="0"/>
              <a:t>ρ</a:t>
            </a:r>
            <a:r>
              <a:rPr kumimoji="1" lang="ja-JP" altLang="en-US" sz="2400" i="1" dirty="0"/>
              <a:t> </a:t>
            </a:r>
            <a:r>
              <a:rPr kumimoji="1" lang="en-US" altLang="ja-JP" sz="2400" dirty="0"/>
              <a:t>=</a:t>
            </a:r>
            <a:r>
              <a:rPr kumimoji="1" lang="ja-JP" altLang="en-US" sz="2400" dirty="0"/>
              <a:t> </a:t>
            </a:r>
            <a:r>
              <a:rPr kumimoji="1" lang="en-US" altLang="ja-JP" sz="2400" dirty="0">
                <a:solidFill>
                  <a:srgbClr val="FF0000"/>
                </a:solidFill>
              </a:rPr>
              <a:t>3</a:t>
            </a:r>
            <a:r>
              <a:rPr kumimoji="1" lang="en-US" altLang="ja-JP" sz="2400" dirty="0"/>
              <a:t> / </a:t>
            </a:r>
            <a:r>
              <a:rPr kumimoji="1" lang="en-US" altLang="ja-JP" sz="2400" dirty="0">
                <a:solidFill>
                  <a:srgbClr val="FF0000"/>
                </a:solidFill>
              </a:rPr>
              <a:t>1.5</a:t>
            </a:r>
            <a:r>
              <a:rPr kumimoji="1" lang="en-US" altLang="ja-JP" sz="2400" dirty="0"/>
              <a:t> = 2</a:t>
            </a:r>
            <a:r>
              <a:rPr kumimoji="1" lang="ja-JP" altLang="en-US" sz="2400" dirty="0"/>
              <a:t>，  効力は </a:t>
            </a:r>
            <a:r>
              <a:rPr kumimoji="1" lang="en-US" altLang="ja-JP" sz="2400" dirty="0">
                <a:solidFill>
                  <a:srgbClr val="FF0000"/>
                </a:solidFill>
              </a:rPr>
              <a:t>2</a:t>
            </a:r>
            <a:r>
              <a:rPr kumimoji="1" lang="ja-JP" altLang="en-US" sz="2400" dirty="0"/>
              <a:t> 倍</a:t>
            </a:r>
            <a:endParaRPr lang="en-US" altLang="ja-JP" sz="2400" dirty="0"/>
          </a:p>
          <a:p>
            <a:pPr eaLnBrk="1" hangingPunct="1"/>
            <a:r>
              <a:rPr kumimoji="1" lang="ja-JP" altLang="en-US" sz="2800" dirty="0"/>
              <a:t>同じ反応</a:t>
            </a:r>
            <a:r>
              <a:rPr kumimoji="1" lang="en-US" altLang="ja-JP" sz="2800" i="1" dirty="0"/>
              <a:t>Y</a:t>
            </a:r>
            <a:r>
              <a:rPr kumimoji="1" lang="en-US" altLang="ja-JP" sz="2800" baseline="-25000" dirty="0"/>
              <a:t>0</a:t>
            </a:r>
            <a:r>
              <a:rPr kumimoji="1" lang="ja-JP" altLang="en-US" sz="2800" dirty="0"/>
              <a:t> となる用量を直接求めたい</a:t>
            </a:r>
            <a:r>
              <a:rPr kumimoji="1" lang="en-US" altLang="ja-JP" sz="2800" dirty="0"/>
              <a:t>.</a:t>
            </a:r>
          </a:p>
          <a:p>
            <a:pPr lvl="1" eaLnBrk="1" hangingPunct="1"/>
            <a:r>
              <a:rPr lang="ja-JP" altLang="en-US" sz="2400" dirty="0"/>
              <a:t>点滴静注などで，反応が直接観察できれば良いのだが</a:t>
            </a:r>
            <a:r>
              <a:rPr lang="en-US" altLang="ja-JP" sz="2400" dirty="0"/>
              <a:t>.</a:t>
            </a:r>
          </a:p>
          <a:p>
            <a:pPr lvl="1" eaLnBrk="1" hangingPunct="1"/>
            <a:r>
              <a:rPr kumimoji="1" lang="ja-JP" altLang="en-US" sz="2400" dirty="0"/>
              <a:t>麻酔薬は，反応を観察しながら用量を調整している</a:t>
            </a:r>
            <a:r>
              <a:rPr kumimoji="1" lang="en-US" altLang="ja-JP" sz="2400" dirty="0"/>
              <a:t>.</a:t>
            </a:r>
          </a:p>
          <a:p>
            <a:pPr eaLnBrk="1" hangingPunct="1"/>
            <a:r>
              <a:rPr lang="ja-JP" altLang="en-US" sz="2800" dirty="0"/>
              <a:t>平行な用量反応直線を前提にした実験</a:t>
            </a:r>
            <a:endParaRPr lang="en-US" altLang="ja-JP" sz="2800" dirty="0"/>
          </a:p>
          <a:p>
            <a:pPr lvl="1" eaLnBrk="1" hangingPunct="1"/>
            <a:r>
              <a:rPr lang="ja-JP" altLang="en-US" sz="2400" dirty="0"/>
              <a:t>同じ反応となる用量から</a:t>
            </a:r>
            <a:r>
              <a:rPr lang="ja-JP" altLang="en-US" sz="2400" dirty="0">
                <a:solidFill>
                  <a:srgbClr val="FF0000"/>
                </a:solidFill>
              </a:rPr>
              <a:t>間接的</a:t>
            </a:r>
            <a:r>
              <a:rPr lang="ja-JP" altLang="en-US" sz="2400" dirty="0"/>
              <a:t>に</a:t>
            </a:r>
            <a:r>
              <a:rPr kumimoji="1" lang="ja-JP" altLang="en-US" sz="2400" dirty="0"/>
              <a:t>効力比 </a:t>
            </a:r>
            <a:r>
              <a:rPr kumimoji="1" lang="en-US" altLang="ja-JP" sz="2400" i="1" dirty="0">
                <a:solidFill>
                  <a:srgbClr val="FF0000"/>
                </a:solidFill>
              </a:rPr>
              <a:t>ρ</a:t>
            </a:r>
            <a:r>
              <a:rPr kumimoji="1" lang="ja-JP" altLang="en-US" sz="2400" dirty="0"/>
              <a:t> を推定</a:t>
            </a:r>
            <a:r>
              <a:rPr kumimoji="1" lang="en-US" altLang="ja-JP" sz="2400" dirty="0"/>
              <a:t>.</a:t>
            </a:r>
          </a:p>
          <a:p>
            <a:pPr lvl="1" eaLnBrk="1" hangingPunct="1"/>
            <a:r>
              <a:rPr lang="ja-JP" altLang="en-US" sz="2400" dirty="0"/>
              <a:t>平行線 </a:t>
            </a:r>
            <a:r>
              <a:rPr lang="en-US" altLang="ja-JP" sz="2400" dirty="0"/>
              <a:t>Assay</a:t>
            </a:r>
            <a:r>
              <a:rPr lang="ja-JP" altLang="en-US" sz="2400" dirty="0"/>
              <a:t>（検定）法として知られている</a:t>
            </a:r>
            <a:r>
              <a:rPr lang="en-US" altLang="ja-JP" sz="2400" dirty="0"/>
              <a:t>.</a:t>
            </a:r>
          </a:p>
          <a:p>
            <a:pPr lvl="1"/>
            <a:endParaRPr kumimoji="1" lang="en-US" altLang="ja-JP" sz="2400" dirty="0"/>
          </a:p>
        </p:txBody>
      </p:sp>
    </p:spTree>
    <p:extLst>
      <p:ext uri="{BB962C8B-B14F-4D97-AF65-F5344CB8AC3E}">
        <p14:creationId xmlns:p14="http://schemas.microsoft.com/office/powerpoint/2010/main" val="1256258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3409AA-0902-FB6B-8F9B-75500E37962D}"/>
              </a:ext>
            </a:extLst>
          </p:cNvPr>
          <p:cNvSpPr>
            <a:spLocks noGrp="1"/>
          </p:cNvSpPr>
          <p:nvPr>
            <p:ph type="title"/>
          </p:nvPr>
        </p:nvSpPr>
        <p:spPr/>
        <p:txBody>
          <a:bodyPr/>
          <a:lstStyle/>
          <a:p>
            <a:r>
              <a:rPr kumimoji="1" lang="ja-JP" altLang="en-US" sz="3600" dirty="0"/>
              <a:t>最小</a:t>
            </a:r>
            <a:r>
              <a:rPr kumimoji="1" lang="en-US" altLang="ja-JP" sz="3600" dirty="0"/>
              <a:t>2</a:t>
            </a:r>
            <a:r>
              <a:rPr kumimoji="1" lang="ja-JP" altLang="en-US" sz="3600" dirty="0"/>
              <a:t>乗平均の算出（</a:t>
            </a:r>
            <a:r>
              <a:rPr kumimoji="1" lang="en-US" altLang="ja-JP" sz="3600" dirty="0"/>
              <a:t>JMP)</a:t>
            </a:r>
            <a:endParaRPr kumimoji="1" lang="ja-JP" altLang="en-US" sz="3600" dirty="0"/>
          </a:p>
        </p:txBody>
      </p:sp>
      <p:sp>
        <p:nvSpPr>
          <p:cNvPr id="3" name="コンテンツ プレースホルダー 2">
            <a:extLst>
              <a:ext uri="{FF2B5EF4-FFF2-40B4-BE49-F238E27FC236}">
                <a16:creationId xmlns:a16="http://schemas.microsoft.com/office/drawing/2014/main" id="{A2D88034-057A-202D-5BD7-4A4FE48FB8BE}"/>
              </a:ext>
            </a:extLst>
          </p:cNvPr>
          <p:cNvSpPr>
            <a:spLocks noGrp="1"/>
          </p:cNvSpPr>
          <p:nvPr>
            <p:ph idx="1"/>
          </p:nvPr>
        </p:nvSpPr>
        <p:spPr>
          <a:xfrm>
            <a:off x="3817459" y="2931442"/>
            <a:ext cx="4939107" cy="3413882"/>
          </a:xfrm>
        </p:spPr>
        <p:txBody>
          <a:bodyPr/>
          <a:lstStyle/>
          <a:p>
            <a:r>
              <a:rPr kumimoji="1" lang="ja-JP" altLang="en-US" sz="2400" dirty="0"/>
              <a:t>最小 </a:t>
            </a:r>
            <a:r>
              <a:rPr kumimoji="1" lang="en-US" altLang="ja-JP" sz="2400" dirty="0"/>
              <a:t>2</a:t>
            </a:r>
            <a:r>
              <a:rPr kumimoji="1" lang="ja-JP" altLang="en-US" sz="2400" dirty="0"/>
              <a:t> 乗平均とは何ですか．</a:t>
            </a:r>
            <a:endParaRPr kumimoji="1" lang="en-US" altLang="ja-JP" sz="2400" dirty="0"/>
          </a:p>
          <a:p>
            <a:r>
              <a:rPr lang="ja-JP" altLang="en-US" sz="2400" dirty="0"/>
              <a:t>常用対数用量 </a:t>
            </a:r>
            <a:r>
              <a:rPr lang="ja-JP" altLang="en-US" sz="2400" i="1" dirty="0"/>
              <a:t>ｘ</a:t>
            </a:r>
            <a:r>
              <a:rPr lang="ja-JP" altLang="en-US" sz="2400" dirty="0"/>
              <a:t> の総平均</a:t>
            </a:r>
            <a:endParaRPr lang="en-US" altLang="ja-JP" sz="2400" dirty="0"/>
          </a:p>
          <a:p>
            <a:pPr marL="0" indent="0">
              <a:buNone/>
            </a:pPr>
            <a:r>
              <a:rPr lang="ja-JP" altLang="en-US" sz="2400" dirty="0"/>
              <a:t>                </a:t>
            </a:r>
            <a:r>
              <a:rPr lang="en-US" altLang="ja-JP" sz="2400" dirty="0">
                <a:solidFill>
                  <a:srgbClr val="FF0000"/>
                </a:solidFill>
              </a:rPr>
              <a:t>0.2386</a:t>
            </a:r>
          </a:p>
          <a:p>
            <a:pPr lvl="1"/>
            <a:r>
              <a:rPr lang="ja-JP" altLang="en-US" sz="2000" dirty="0"/>
              <a:t>最小 </a:t>
            </a:r>
            <a:r>
              <a:rPr lang="en-US" altLang="ja-JP" sz="2000" dirty="0"/>
              <a:t>2</a:t>
            </a:r>
            <a:r>
              <a:rPr lang="ja-JP" altLang="en-US" sz="2000" dirty="0"/>
              <a:t>乗平均は，回帰直線の推定値</a:t>
            </a:r>
            <a:endParaRPr lang="en-US" altLang="ja-JP" sz="2000" dirty="0"/>
          </a:p>
          <a:p>
            <a:pPr marL="457200" lvl="1" indent="0">
              <a:buNone/>
            </a:pPr>
            <a:r>
              <a:rPr lang="ja-JP" altLang="en-US" sz="2000" dirty="0"/>
              <a:t>       標準薬 </a:t>
            </a:r>
            <a:r>
              <a:rPr lang="en-US" altLang="ja-JP" sz="2000" dirty="0"/>
              <a:t>S</a:t>
            </a:r>
            <a:r>
              <a:rPr lang="ja-JP" altLang="en-US" sz="2000" dirty="0"/>
              <a:t> ：  </a:t>
            </a:r>
            <a:r>
              <a:rPr lang="en-US" altLang="ja-JP" sz="2000" i="1" dirty="0"/>
              <a:t>Y</a:t>
            </a:r>
            <a:r>
              <a:rPr lang="en-US" altLang="ja-JP" sz="2000" baseline="-25000" dirty="0"/>
              <a:t>S</a:t>
            </a:r>
            <a:r>
              <a:rPr lang="en-US" altLang="ja-JP" sz="2000" dirty="0"/>
              <a:t> </a:t>
            </a:r>
            <a:r>
              <a:rPr lang="ja-JP" altLang="en-US" sz="2000" dirty="0"/>
              <a:t>＝   </a:t>
            </a:r>
            <a:r>
              <a:rPr lang="en-US" altLang="ja-JP" sz="2000" dirty="0">
                <a:solidFill>
                  <a:srgbClr val="FF0000"/>
                </a:solidFill>
              </a:rPr>
              <a:t>728.20</a:t>
            </a:r>
            <a:r>
              <a:rPr lang="ja-JP" altLang="en-US" sz="2000" dirty="0"/>
              <a:t> </a:t>
            </a:r>
            <a:endParaRPr lang="en-US" altLang="ja-JP" sz="2000" dirty="0"/>
          </a:p>
          <a:p>
            <a:pPr marL="457200" lvl="1" indent="0">
              <a:buNone/>
            </a:pPr>
            <a:r>
              <a:rPr lang="ja-JP" altLang="en-US" sz="2000" dirty="0"/>
              <a:t>       試験薬 Ｔ ：   </a:t>
            </a:r>
            <a:r>
              <a:rPr lang="en-US" altLang="ja-JP" sz="2000" i="1" dirty="0"/>
              <a:t>Y</a:t>
            </a:r>
            <a:r>
              <a:rPr lang="en-US" altLang="ja-JP" sz="2000" baseline="-25000" dirty="0"/>
              <a:t>T</a:t>
            </a:r>
            <a:r>
              <a:rPr lang="en-US" altLang="ja-JP" sz="2000" dirty="0"/>
              <a:t> </a:t>
            </a:r>
            <a:r>
              <a:rPr lang="ja-JP" altLang="en-US" sz="2000" dirty="0"/>
              <a:t>＝ </a:t>
            </a:r>
            <a:r>
              <a:rPr lang="en-US" altLang="ja-JP" sz="2000" dirty="0">
                <a:solidFill>
                  <a:srgbClr val="FF0000"/>
                </a:solidFill>
              </a:rPr>
              <a:t>1110.59</a:t>
            </a:r>
          </a:p>
          <a:p>
            <a:r>
              <a:rPr lang="en-US" altLang="ja-JP" sz="2400" i="1" dirty="0"/>
              <a:t>Y</a:t>
            </a:r>
            <a:r>
              <a:rPr lang="ja-JP" altLang="en-US" sz="2400" dirty="0"/>
              <a:t> の総平均 </a:t>
            </a:r>
            <a:r>
              <a:rPr lang="en-US" altLang="ja-JP" sz="2400" dirty="0">
                <a:solidFill>
                  <a:srgbClr val="FF0000"/>
                </a:solidFill>
              </a:rPr>
              <a:t>908.5</a:t>
            </a:r>
            <a:r>
              <a:rPr lang="ja-JP" altLang="en-US" sz="2400" dirty="0"/>
              <a:t> における</a:t>
            </a:r>
            <a:endParaRPr lang="en-US" altLang="ja-JP" sz="2400" dirty="0"/>
          </a:p>
          <a:p>
            <a:pPr lvl="1"/>
            <a:r>
              <a:rPr lang="en-US" altLang="ja-JP" sz="2000" dirty="0"/>
              <a:t>2</a:t>
            </a:r>
            <a:r>
              <a:rPr lang="ja-JP" altLang="en-US" sz="2000" dirty="0"/>
              <a:t>群の対数用量の差から効力比を算出したい．</a:t>
            </a:r>
            <a:endParaRPr lang="en-US" altLang="ja-JP" sz="2000" dirty="0"/>
          </a:p>
        </p:txBody>
      </p:sp>
      <p:pic>
        <p:nvPicPr>
          <p:cNvPr id="11" name="図 10">
            <a:extLst>
              <a:ext uri="{FF2B5EF4-FFF2-40B4-BE49-F238E27FC236}">
                <a16:creationId xmlns:a16="http://schemas.microsoft.com/office/drawing/2014/main" id="{9B7E7103-F33B-54FE-7B66-F46FFB564D49}"/>
              </a:ext>
            </a:extLst>
          </p:cNvPr>
          <p:cNvPicPr>
            <a:picLocks noChangeAspect="1"/>
          </p:cNvPicPr>
          <p:nvPr/>
        </p:nvPicPr>
        <p:blipFill>
          <a:blip r:embed="rId2"/>
          <a:stretch>
            <a:fillRect/>
          </a:stretch>
        </p:blipFill>
        <p:spPr>
          <a:xfrm>
            <a:off x="935596" y="1396760"/>
            <a:ext cx="6719532" cy="1484362"/>
          </a:xfrm>
          <a:prstGeom prst="rect">
            <a:avLst/>
          </a:prstGeom>
        </p:spPr>
      </p:pic>
      <p:pic>
        <p:nvPicPr>
          <p:cNvPr id="5" name="図 4">
            <a:extLst>
              <a:ext uri="{FF2B5EF4-FFF2-40B4-BE49-F238E27FC236}">
                <a16:creationId xmlns:a16="http://schemas.microsoft.com/office/drawing/2014/main" id="{47C38CDF-3A3B-6B1C-4324-77CA8E5ABF5B}"/>
              </a:ext>
            </a:extLst>
          </p:cNvPr>
          <p:cNvPicPr>
            <a:picLocks noChangeAspect="1"/>
          </p:cNvPicPr>
          <p:nvPr/>
        </p:nvPicPr>
        <p:blipFill>
          <a:blip r:embed="rId3"/>
          <a:stretch>
            <a:fillRect/>
          </a:stretch>
        </p:blipFill>
        <p:spPr>
          <a:xfrm>
            <a:off x="387433" y="2919029"/>
            <a:ext cx="3430027" cy="3246275"/>
          </a:xfrm>
          <a:prstGeom prst="rect">
            <a:avLst/>
          </a:prstGeom>
        </p:spPr>
      </p:pic>
      <p:sp>
        <p:nvSpPr>
          <p:cNvPr id="4" name="テキスト ボックス 3">
            <a:extLst>
              <a:ext uri="{FF2B5EF4-FFF2-40B4-BE49-F238E27FC236}">
                <a16:creationId xmlns:a16="http://schemas.microsoft.com/office/drawing/2014/main" id="{82E97318-7924-3121-2875-B6D0664D9D6E}"/>
              </a:ext>
            </a:extLst>
          </p:cNvPr>
          <p:cNvSpPr txBox="1"/>
          <p:nvPr/>
        </p:nvSpPr>
        <p:spPr>
          <a:xfrm>
            <a:off x="1007604" y="3969060"/>
            <a:ext cx="936104" cy="307777"/>
          </a:xfrm>
          <a:prstGeom prst="rect">
            <a:avLst/>
          </a:prstGeom>
          <a:noFill/>
        </p:spPr>
        <p:txBody>
          <a:bodyPr wrap="square" rtlCol="0">
            <a:spAutoFit/>
          </a:bodyPr>
          <a:lstStyle/>
          <a:p>
            <a:r>
              <a:rPr kumimoji="1" lang="en-US" altLang="ja-JP" sz="1400" b="1" i="1" dirty="0"/>
              <a:t>Y</a:t>
            </a:r>
            <a:r>
              <a:rPr kumimoji="1" lang="ja-JP" altLang="en-US" sz="1400" b="1" dirty="0"/>
              <a:t> 総平均</a:t>
            </a:r>
          </a:p>
        </p:txBody>
      </p:sp>
      <p:sp>
        <p:nvSpPr>
          <p:cNvPr id="7" name="テキスト ボックス 6">
            <a:extLst>
              <a:ext uri="{FF2B5EF4-FFF2-40B4-BE49-F238E27FC236}">
                <a16:creationId xmlns:a16="http://schemas.microsoft.com/office/drawing/2014/main" id="{A67D6276-C937-108B-861B-87C47418743E}"/>
              </a:ext>
            </a:extLst>
          </p:cNvPr>
          <p:cNvSpPr txBox="1"/>
          <p:nvPr/>
        </p:nvSpPr>
        <p:spPr>
          <a:xfrm>
            <a:off x="2375756" y="5049180"/>
            <a:ext cx="899328" cy="307777"/>
          </a:xfrm>
          <a:prstGeom prst="rect">
            <a:avLst/>
          </a:prstGeom>
          <a:noFill/>
        </p:spPr>
        <p:txBody>
          <a:bodyPr wrap="square" rtlCol="0">
            <a:spAutoFit/>
          </a:bodyPr>
          <a:lstStyle/>
          <a:p>
            <a:r>
              <a:rPr kumimoji="1" lang="en-US" altLang="ja-JP" sz="1400" b="1" i="1" dirty="0"/>
              <a:t>X</a:t>
            </a:r>
            <a:r>
              <a:rPr kumimoji="1" lang="ja-JP" altLang="en-US" sz="1400" b="1" dirty="0"/>
              <a:t> 総平均</a:t>
            </a:r>
          </a:p>
        </p:txBody>
      </p:sp>
    </p:spTree>
    <p:extLst>
      <p:ext uri="{BB962C8B-B14F-4D97-AF65-F5344CB8AC3E}">
        <p14:creationId xmlns:p14="http://schemas.microsoft.com/office/powerpoint/2010/main" val="3731815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347E3D-2E5E-647E-748A-F5E0EB44FF17}"/>
              </a:ext>
            </a:extLst>
          </p:cNvPr>
          <p:cNvSpPr>
            <a:spLocks noGrp="1"/>
          </p:cNvSpPr>
          <p:nvPr>
            <p:ph type="title"/>
          </p:nvPr>
        </p:nvSpPr>
        <p:spPr/>
        <p:txBody>
          <a:bodyPr/>
          <a:lstStyle/>
          <a:p>
            <a:r>
              <a:rPr kumimoji="1" lang="en-US" altLang="ja-JP" sz="3600" i="1" dirty="0"/>
              <a:t>Y</a:t>
            </a:r>
            <a:r>
              <a:rPr kumimoji="1" lang="ja-JP" altLang="en-US" sz="3600" i="1" dirty="0"/>
              <a:t> </a:t>
            </a:r>
            <a:r>
              <a:rPr kumimoji="1" lang="ja-JP" altLang="en-US" sz="3600" dirty="0"/>
              <a:t>の総平均における</a:t>
            </a:r>
            <a:r>
              <a:rPr lang="ja-JP" altLang="en-US" sz="3600" dirty="0"/>
              <a:t>逆推定（</a:t>
            </a:r>
            <a:r>
              <a:rPr lang="en-US" altLang="ja-JP" sz="3600" dirty="0"/>
              <a:t>JMP)</a:t>
            </a:r>
            <a:endParaRPr kumimoji="1" lang="ja-JP" altLang="en-US" sz="3600" dirty="0"/>
          </a:p>
        </p:txBody>
      </p:sp>
      <p:sp>
        <p:nvSpPr>
          <p:cNvPr id="7" name="コンテンツ プレースホルダー 2">
            <a:extLst>
              <a:ext uri="{FF2B5EF4-FFF2-40B4-BE49-F238E27FC236}">
                <a16:creationId xmlns:a16="http://schemas.microsoft.com/office/drawing/2014/main" id="{46A7C480-810E-2DF9-58C5-10F6C845F4FB}"/>
              </a:ext>
            </a:extLst>
          </p:cNvPr>
          <p:cNvSpPr>
            <a:spLocks noGrp="1"/>
          </p:cNvSpPr>
          <p:nvPr>
            <p:ph idx="1"/>
          </p:nvPr>
        </p:nvSpPr>
        <p:spPr>
          <a:xfrm>
            <a:off x="685800" y="4005065"/>
            <a:ext cx="3303484" cy="1728192"/>
          </a:xfrm>
        </p:spPr>
        <p:txBody>
          <a:bodyPr/>
          <a:lstStyle/>
          <a:p>
            <a:r>
              <a:rPr lang="en-US" altLang="ja-JP" sz="2000" dirty="0"/>
              <a:t>JMP</a:t>
            </a:r>
            <a:r>
              <a:rPr lang="en-US" altLang="ja-JP" sz="2000" dirty="0">
                <a:sym typeface="Wingdings" panose="05000000000000000000" pitchFamily="2" charset="2"/>
              </a:rPr>
              <a:t></a:t>
            </a:r>
            <a:r>
              <a:rPr lang="ja-JP" altLang="en-US" sz="2000" dirty="0">
                <a:sym typeface="Wingdings" panose="05000000000000000000" pitchFamily="2" charset="2"/>
              </a:rPr>
              <a:t>モデルのあてはめ</a:t>
            </a:r>
            <a:r>
              <a:rPr lang="en-US" altLang="ja-JP" sz="2000" dirty="0">
                <a:sym typeface="Wingdings" panose="05000000000000000000" pitchFamily="2" charset="2"/>
              </a:rPr>
              <a:t></a:t>
            </a:r>
            <a:r>
              <a:rPr lang="ja-JP" altLang="en-US" sz="2000" dirty="0">
                <a:sym typeface="Wingdings" panose="05000000000000000000" pitchFamily="2" charset="2"/>
              </a:rPr>
              <a:t>推定値</a:t>
            </a:r>
            <a:r>
              <a:rPr lang="en-US" altLang="ja-JP" sz="2000" dirty="0">
                <a:sym typeface="Wingdings" panose="05000000000000000000" pitchFamily="2" charset="2"/>
              </a:rPr>
              <a:t></a:t>
            </a:r>
            <a:r>
              <a:rPr lang="ja-JP" altLang="en-US" sz="2000" dirty="0">
                <a:sym typeface="Wingdings" panose="05000000000000000000" pitchFamily="2" charset="2"/>
              </a:rPr>
              <a:t>逆推定</a:t>
            </a:r>
            <a:endParaRPr lang="en-US" altLang="ja-JP" sz="2000" dirty="0">
              <a:sym typeface="Wingdings" panose="05000000000000000000" pitchFamily="2" charset="2"/>
            </a:endParaRPr>
          </a:p>
          <a:p>
            <a:r>
              <a:rPr lang="ja-JP" altLang="en-US" sz="2000" dirty="0"/>
              <a:t>逆推定値の差から効力比を求める必要がある．</a:t>
            </a:r>
            <a:endParaRPr lang="en-US" altLang="ja-JP" sz="2000" dirty="0"/>
          </a:p>
          <a:p>
            <a:endParaRPr lang="en-US" altLang="ja-JP" sz="2000" dirty="0"/>
          </a:p>
        </p:txBody>
      </p:sp>
      <p:pic>
        <p:nvPicPr>
          <p:cNvPr id="15" name="図 14">
            <a:extLst>
              <a:ext uri="{FF2B5EF4-FFF2-40B4-BE49-F238E27FC236}">
                <a16:creationId xmlns:a16="http://schemas.microsoft.com/office/drawing/2014/main" id="{753BD6C0-ECDC-72CD-99B1-DBB48AC490AA}"/>
              </a:ext>
            </a:extLst>
          </p:cNvPr>
          <p:cNvPicPr>
            <a:picLocks noChangeAspect="1"/>
          </p:cNvPicPr>
          <p:nvPr/>
        </p:nvPicPr>
        <p:blipFill>
          <a:blip r:embed="rId2"/>
          <a:stretch>
            <a:fillRect/>
          </a:stretch>
        </p:blipFill>
        <p:spPr>
          <a:xfrm>
            <a:off x="251520" y="1573467"/>
            <a:ext cx="4320480" cy="2229730"/>
          </a:xfrm>
          <a:prstGeom prst="rect">
            <a:avLst/>
          </a:prstGeom>
          <a:ln>
            <a:solidFill>
              <a:srgbClr val="000000"/>
            </a:solidFill>
          </a:ln>
        </p:spPr>
      </p:pic>
      <p:pic>
        <p:nvPicPr>
          <p:cNvPr id="4" name="図 3">
            <a:extLst>
              <a:ext uri="{FF2B5EF4-FFF2-40B4-BE49-F238E27FC236}">
                <a16:creationId xmlns:a16="http://schemas.microsoft.com/office/drawing/2014/main" id="{9866061E-AA34-BBD1-6298-30FE63B02808}"/>
              </a:ext>
            </a:extLst>
          </p:cNvPr>
          <p:cNvPicPr>
            <a:picLocks noChangeAspect="1"/>
          </p:cNvPicPr>
          <p:nvPr/>
        </p:nvPicPr>
        <p:blipFill>
          <a:blip r:embed="rId3">
            <a:lum bright="-20000" contrast="40000"/>
          </a:blip>
          <a:stretch>
            <a:fillRect/>
          </a:stretch>
        </p:blipFill>
        <p:spPr>
          <a:xfrm>
            <a:off x="4649317" y="1573467"/>
            <a:ext cx="4347732" cy="4159790"/>
          </a:xfrm>
          <a:prstGeom prst="rect">
            <a:avLst/>
          </a:prstGeom>
        </p:spPr>
      </p:pic>
    </p:spTree>
    <p:extLst>
      <p:ext uri="{BB962C8B-B14F-4D97-AF65-F5344CB8AC3E}">
        <p14:creationId xmlns:p14="http://schemas.microsoft.com/office/powerpoint/2010/main" val="553821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236375-A6E8-8B4E-A561-5FE6666EBA41}"/>
              </a:ext>
            </a:extLst>
          </p:cNvPr>
          <p:cNvSpPr>
            <a:spLocks noGrp="1"/>
          </p:cNvSpPr>
          <p:nvPr>
            <p:ph type="title"/>
          </p:nvPr>
        </p:nvSpPr>
        <p:spPr>
          <a:xfrm>
            <a:off x="457200" y="266700"/>
            <a:ext cx="8153400" cy="1104900"/>
          </a:xfrm>
        </p:spPr>
        <p:txBody>
          <a:bodyPr/>
          <a:lstStyle/>
          <a:p>
            <a:r>
              <a:rPr kumimoji="1" lang="ja-JP" altLang="en-US" sz="3600" dirty="0"/>
              <a:t>逆推定値および効力比の</a:t>
            </a:r>
            <a:r>
              <a:rPr kumimoji="1" lang="en-US" altLang="ja-JP" sz="3600" dirty="0"/>
              <a:t>95%</a:t>
            </a:r>
            <a:r>
              <a:rPr kumimoji="1" lang="ja-JP" altLang="en-US" sz="3600" dirty="0"/>
              <a:t>信頼区間</a:t>
            </a:r>
          </a:p>
        </p:txBody>
      </p:sp>
      <p:sp>
        <p:nvSpPr>
          <p:cNvPr id="3" name="コンテンツ プレースホルダー 2">
            <a:extLst>
              <a:ext uri="{FF2B5EF4-FFF2-40B4-BE49-F238E27FC236}">
                <a16:creationId xmlns:a16="http://schemas.microsoft.com/office/drawing/2014/main" id="{0899C0DE-65BC-F167-F043-DB7AA5202689}"/>
              </a:ext>
            </a:extLst>
          </p:cNvPr>
          <p:cNvSpPr>
            <a:spLocks noGrp="1"/>
          </p:cNvSpPr>
          <p:nvPr>
            <p:ph idx="1"/>
          </p:nvPr>
        </p:nvSpPr>
        <p:spPr>
          <a:xfrm>
            <a:off x="609600" y="1484784"/>
            <a:ext cx="8001000" cy="4824536"/>
          </a:xfrm>
        </p:spPr>
        <p:txBody>
          <a:bodyPr/>
          <a:lstStyle/>
          <a:p>
            <a:r>
              <a:rPr kumimoji="1" lang="en-US" altLang="ja-JP" sz="2800" i="1" dirty="0"/>
              <a:t>Y</a:t>
            </a:r>
            <a:r>
              <a:rPr kumimoji="1" lang="en-US" altLang="ja-JP" sz="2800" baseline="-25000" dirty="0"/>
              <a:t>0</a:t>
            </a:r>
            <a:r>
              <a:rPr kumimoji="1" lang="en-US" altLang="ja-JP" sz="2800" dirty="0"/>
              <a:t>=</a:t>
            </a:r>
            <a:r>
              <a:rPr kumimoji="1" lang="en-US" altLang="ja-JP" sz="2800" dirty="0">
                <a:solidFill>
                  <a:srgbClr val="FF0000"/>
                </a:solidFill>
              </a:rPr>
              <a:t>908.50</a:t>
            </a:r>
            <a:r>
              <a:rPr kumimoji="1" lang="ja-JP" altLang="en-US" sz="2800" dirty="0"/>
              <a:t>，</a:t>
            </a:r>
            <a:r>
              <a:rPr kumimoji="1" lang="en-US" altLang="ja-JP" sz="2800" dirty="0"/>
              <a:t> S</a:t>
            </a:r>
            <a:r>
              <a:rPr kumimoji="1" lang="ja-JP" altLang="en-US" sz="2800" dirty="0"/>
              <a:t> 薬の逆推定値 </a:t>
            </a:r>
            <a:r>
              <a:rPr kumimoji="1" lang="ja-JP" altLang="en-US" sz="2800" i="1" dirty="0"/>
              <a:t>ｘ</a:t>
            </a:r>
            <a:r>
              <a:rPr kumimoji="1" lang="en-US" altLang="ja-JP" sz="2800" baseline="-25000" dirty="0"/>
              <a:t>0</a:t>
            </a:r>
            <a:r>
              <a:rPr kumimoji="1" lang="en-US" altLang="ja-JP" sz="2800" baseline="30000" dirty="0"/>
              <a:t>S</a:t>
            </a:r>
            <a:r>
              <a:rPr kumimoji="1" lang="en-US" altLang="ja-JP" sz="2800" dirty="0"/>
              <a:t>=</a:t>
            </a:r>
            <a:r>
              <a:rPr kumimoji="1" lang="ja-JP" altLang="en-US" sz="2800" dirty="0"/>
              <a:t>   </a:t>
            </a:r>
            <a:r>
              <a:rPr kumimoji="1" lang="en-US" altLang="ja-JP" sz="2800" dirty="0">
                <a:solidFill>
                  <a:srgbClr val="FF0000"/>
                </a:solidFill>
              </a:rPr>
              <a:t>0.5385</a:t>
            </a:r>
          </a:p>
          <a:p>
            <a:r>
              <a:rPr kumimoji="1" lang="en-US" altLang="ja-JP" sz="2800" dirty="0"/>
              <a:t>     "     </a:t>
            </a:r>
            <a:r>
              <a:rPr kumimoji="1" lang="ja-JP" altLang="en-US" sz="2800" dirty="0"/>
              <a:t>        </a:t>
            </a:r>
            <a:r>
              <a:rPr kumimoji="1" lang="en-US" altLang="ja-JP" sz="2800" dirty="0"/>
              <a:t> T</a:t>
            </a:r>
            <a:r>
              <a:rPr kumimoji="1" lang="ja-JP" altLang="en-US" sz="2800" dirty="0"/>
              <a:t> 薬の逆推定値 </a:t>
            </a:r>
            <a:r>
              <a:rPr kumimoji="1" lang="ja-JP" altLang="en-US" sz="2800" i="1" dirty="0"/>
              <a:t>ｘ</a:t>
            </a:r>
            <a:r>
              <a:rPr kumimoji="1" lang="en-US" altLang="ja-JP" sz="2800" baseline="-25000" dirty="0"/>
              <a:t>0</a:t>
            </a:r>
            <a:r>
              <a:rPr kumimoji="1" lang="en-US" altLang="ja-JP" sz="2800" baseline="30000" dirty="0"/>
              <a:t>T</a:t>
            </a:r>
            <a:r>
              <a:rPr kumimoji="1" lang="en-US" altLang="ja-JP" sz="2800" dirty="0"/>
              <a:t>=‐</a:t>
            </a:r>
            <a:r>
              <a:rPr kumimoji="1" lang="en-US" altLang="ja-JP" sz="2800" dirty="0">
                <a:solidFill>
                  <a:srgbClr val="FF0000"/>
                </a:solidFill>
              </a:rPr>
              <a:t>0.0547</a:t>
            </a:r>
          </a:p>
          <a:p>
            <a:r>
              <a:rPr lang="ja-JP" altLang="en-US" sz="2800" dirty="0"/>
              <a:t>逆推定値の差   </a:t>
            </a:r>
            <a:r>
              <a:rPr lang="en-US" altLang="ja-JP" sz="2800" i="1" dirty="0"/>
              <a:t>ρ</a:t>
            </a:r>
            <a:r>
              <a:rPr lang="en-US" altLang="ja-JP" sz="2800" dirty="0"/>
              <a:t>’=</a:t>
            </a:r>
            <a:r>
              <a:rPr lang="ja-JP" altLang="en-US" sz="2800" dirty="0"/>
              <a:t>（</a:t>
            </a:r>
            <a:r>
              <a:rPr lang="ja-JP" altLang="en-US" sz="2800" i="1" dirty="0"/>
              <a:t>ｘ</a:t>
            </a:r>
            <a:r>
              <a:rPr lang="en-US" altLang="ja-JP" sz="2800" baseline="-25000" dirty="0"/>
              <a:t>0</a:t>
            </a:r>
            <a:r>
              <a:rPr lang="en-US" altLang="ja-JP" sz="2800" baseline="30000" dirty="0"/>
              <a:t>S</a:t>
            </a:r>
            <a:r>
              <a:rPr lang="en-US" altLang="ja-JP" sz="2800" dirty="0"/>
              <a:t>‐</a:t>
            </a:r>
            <a:r>
              <a:rPr lang="ja-JP" altLang="en-US" sz="2800" i="1" dirty="0"/>
              <a:t>ｘ</a:t>
            </a:r>
            <a:r>
              <a:rPr lang="en-US" altLang="ja-JP" sz="2800" baseline="-25000" dirty="0"/>
              <a:t>0</a:t>
            </a:r>
            <a:r>
              <a:rPr lang="en-US" altLang="ja-JP" sz="2800" baseline="30000" dirty="0"/>
              <a:t>T</a:t>
            </a:r>
            <a:r>
              <a:rPr lang="ja-JP" altLang="en-US" sz="2800" dirty="0"/>
              <a:t>） </a:t>
            </a:r>
            <a:r>
              <a:rPr lang="en-US" altLang="ja-JP" sz="2800" dirty="0"/>
              <a:t>=</a:t>
            </a:r>
            <a:r>
              <a:rPr lang="ja-JP" altLang="en-US" sz="2800" dirty="0"/>
              <a:t> </a:t>
            </a:r>
            <a:r>
              <a:rPr lang="en-US" altLang="ja-JP" sz="2800" dirty="0"/>
              <a:t>0.5932</a:t>
            </a:r>
          </a:p>
          <a:p>
            <a:r>
              <a:rPr lang="ja-JP" altLang="en-US" sz="2800" dirty="0"/>
              <a:t>効力比              </a:t>
            </a:r>
            <a:r>
              <a:rPr lang="en-US" altLang="ja-JP" sz="2800" i="1" dirty="0"/>
              <a:t>ρ</a:t>
            </a:r>
            <a:r>
              <a:rPr lang="ja-JP" altLang="en-US" sz="2800" i="1" dirty="0"/>
              <a:t> </a:t>
            </a:r>
            <a:r>
              <a:rPr lang="en-US" altLang="ja-JP" sz="2800" dirty="0"/>
              <a:t>=10</a:t>
            </a:r>
            <a:r>
              <a:rPr lang="en-US" altLang="ja-JP" sz="2800" baseline="30000" dirty="0"/>
              <a:t>0.5932 </a:t>
            </a:r>
            <a:r>
              <a:rPr lang="en-US" altLang="ja-JP" sz="2800" dirty="0"/>
              <a:t>= </a:t>
            </a:r>
            <a:r>
              <a:rPr lang="en-US" altLang="ja-JP" sz="2800" dirty="0">
                <a:solidFill>
                  <a:srgbClr val="FF0000"/>
                </a:solidFill>
              </a:rPr>
              <a:t>3.92</a:t>
            </a:r>
          </a:p>
          <a:p>
            <a:r>
              <a:rPr lang="en-US" altLang="ja-JP" sz="2800" dirty="0"/>
              <a:t>95%</a:t>
            </a:r>
            <a:r>
              <a:rPr lang="ja-JP" altLang="en-US" sz="2800" dirty="0"/>
              <a:t>信頼区間を求めるために分散が必要</a:t>
            </a:r>
            <a:endParaRPr lang="en-US" altLang="ja-JP" sz="2800" dirty="0"/>
          </a:p>
          <a:p>
            <a:pPr marL="0" indent="0">
              <a:buNone/>
            </a:pPr>
            <a:r>
              <a:rPr kumimoji="1" lang="ja-JP" altLang="en-US" sz="2800" dirty="0"/>
              <a:t>         </a:t>
            </a:r>
            <a:r>
              <a:rPr kumimoji="1" lang="en-US" altLang="ja-JP" sz="2800" i="1" dirty="0"/>
              <a:t>Var</a:t>
            </a:r>
            <a:r>
              <a:rPr kumimoji="1" lang="ja-JP" altLang="en-US" sz="2800" dirty="0"/>
              <a:t>（</a:t>
            </a:r>
            <a:r>
              <a:rPr lang="ja-JP" altLang="en-US" sz="2800" i="1" dirty="0"/>
              <a:t>ｘ</a:t>
            </a:r>
            <a:r>
              <a:rPr lang="en-US" altLang="ja-JP" sz="2800" baseline="-25000" dirty="0"/>
              <a:t>0</a:t>
            </a:r>
            <a:r>
              <a:rPr lang="en-US" altLang="ja-JP" sz="2800" baseline="30000" dirty="0"/>
              <a:t>S</a:t>
            </a:r>
            <a:r>
              <a:rPr kumimoji="1" lang="ja-JP" altLang="en-US" sz="2800" dirty="0"/>
              <a:t>）， </a:t>
            </a:r>
            <a:r>
              <a:rPr kumimoji="1" lang="en-US" altLang="ja-JP" sz="2800" i="1" dirty="0"/>
              <a:t>Var</a:t>
            </a:r>
            <a:r>
              <a:rPr kumimoji="1" lang="ja-JP" altLang="en-US" sz="2800" dirty="0"/>
              <a:t>（</a:t>
            </a:r>
            <a:r>
              <a:rPr lang="ja-JP" altLang="en-US" sz="2800" i="1" dirty="0"/>
              <a:t>ｘ</a:t>
            </a:r>
            <a:r>
              <a:rPr lang="en-US" altLang="ja-JP" sz="2800" baseline="-25000" dirty="0"/>
              <a:t>0</a:t>
            </a:r>
            <a:r>
              <a:rPr lang="en-US" altLang="ja-JP" sz="2800" baseline="30000" dirty="0"/>
              <a:t>T</a:t>
            </a:r>
            <a:r>
              <a:rPr kumimoji="1" lang="ja-JP" altLang="en-US" sz="2800" dirty="0"/>
              <a:t>），</a:t>
            </a:r>
            <a:endParaRPr kumimoji="1" lang="en-US" altLang="ja-JP" sz="2800" dirty="0"/>
          </a:p>
          <a:p>
            <a:pPr marL="0" indent="0">
              <a:buNone/>
            </a:pPr>
            <a:r>
              <a:rPr lang="ja-JP" altLang="en-US" sz="2800" dirty="0"/>
              <a:t>        </a:t>
            </a:r>
            <a:r>
              <a:rPr kumimoji="1" lang="ja-JP" altLang="en-US" sz="2800" dirty="0"/>
              <a:t> </a:t>
            </a:r>
            <a:r>
              <a:rPr kumimoji="1" lang="en-US" altLang="ja-JP" sz="2800" i="1" dirty="0"/>
              <a:t>Var</a:t>
            </a:r>
            <a:r>
              <a:rPr kumimoji="1" lang="ja-JP" altLang="en-US" sz="2800" dirty="0"/>
              <a:t>（</a:t>
            </a:r>
            <a:r>
              <a:rPr lang="ja-JP" altLang="en-US" sz="2800" i="1" dirty="0"/>
              <a:t>ｘ</a:t>
            </a:r>
            <a:r>
              <a:rPr lang="en-US" altLang="ja-JP" sz="2800" baseline="-25000" dirty="0"/>
              <a:t>0</a:t>
            </a:r>
            <a:r>
              <a:rPr lang="en-US" altLang="ja-JP" sz="2800" baseline="30000" dirty="0"/>
              <a:t>S</a:t>
            </a:r>
            <a:r>
              <a:rPr lang="en-US" altLang="ja-JP" sz="2800" dirty="0"/>
              <a:t>‐</a:t>
            </a:r>
            <a:r>
              <a:rPr lang="ja-JP" altLang="en-US" sz="2800" i="1" dirty="0"/>
              <a:t>ｘ</a:t>
            </a:r>
            <a:r>
              <a:rPr lang="en-US" altLang="ja-JP" sz="2800" baseline="-25000" dirty="0"/>
              <a:t>0</a:t>
            </a:r>
            <a:r>
              <a:rPr lang="en-US" altLang="ja-JP" sz="2800" baseline="30000" dirty="0"/>
              <a:t>T</a:t>
            </a:r>
            <a:r>
              <a:rPr kumimoji="1" lang="ja-JP" altLang="en-US" sz="2800" dirty="0"/>
              <a:t>） </a:t>
            </a:r>
            <a:r>
              <a:rPr kumimoji="1" lang="en-US" altLang="ja-JP" sz="2800" dirty="0"/>
              <a:t>= </a:t>
            </a:r>
            <a:r>
              <a:rPr lang="en-US" altLang="ja-JP" sz="2800" i="1" dirty="0"/>
              <a:t>Var</a:t>
            </a:r>
            <a:r>
              <a:rPr lang="ja-JP" altLang="en-US" sz="2800" dirty="0"/>
              <a:t>（</a:t>
            </a:r>
            <a:r>
              <a:rPr lang="ja-JP" altLang="en-US" sz="2800" i="1" dirty="0"/>
              <a:t>ｘ</a:t>
            </a:r>
            <a:r>
              <a:rPr lang="en-US" altLang="ja-JP" sz="2800" baseline="-25000" dirty="0"/>
              <a:t>0</a:t>
            </a:r>
            <a:r>
              <a:rPr lang="en-US" altLang="ja-JP" sz="2800" baseline="30000" dirty="0"/>
              <a:t>S</a:t>
            </a:r>
            <a:r>
              <a:rPr lang="ja-JP" altLang="en-US" sz="2800" dirty="0"/>
              <a:t>） </a:t>
            </a:r>
            <a:r>
              <a:rPr lang="en-US" altLang="ja-JP" sz="2800" dirty="0"/>
              <a:t>+ </a:t>
            </a:r>
            <a:r>
              <a:rPr lang="en-US" altLang="ja-JP" sz="2800" i="1" dirty="0"/>
              <a:t>Var</a:t>
            </a:r>
            <a:r>
              <a:rPr lang="ja-JP" altLang="en-US" sz="2800" dirty="0"/>
              <a:t>（</a:t>
            </a:r>
            <a:r>
              <a:rPr lang="ja-JP" altLang="en-US" sz="2800" i="1" dirty="0"/>
              <a:t>ｘ</a:t>
            </a:r>
            <a:r>
              <a:rPr lang="en-US" altLang="ja-JP" sz="2800" baseline="-25000" dirty="0"/>
              <a:t>0</a:t>
            </a:r>
            <a:r>
              <a:rPr lang="en-US" altLang="ja-JP" sz="2800" baseline="30000" dirty="0"/>
              <a:t>T</a:t>
            </a:r>
            <a:r>
              <a:rPr lang="ja-JP" altLang="en-US" sz="2800" dirty="0"/>
              <a:t>）</a:t>
            </a:r>
            <a:endParaRPr lang="en-US" altLang="ja-JP" sz="2800" dirty="0"/>
          </a:p>
          <a:p>
            <a:pPr marL="0" indent="0">
              <a:buNone/>
            </a:pPr>
            <a:r>
              <a:rPr lang="ja-JP" altLang="en-US" sz="2000" dirty="0"/>
              <a:t>文献： 高橋行雄（</a:t>
            </a:r>
            <a:r>
              <a:rPr lang="en-US" altLang="ja-JP" sz="2000" dirty="0"/>
              <a:t>2021</a:t>
            </a:r>
            <a:r>
              <a:rPr lang="ja-JP" altLang="en-US" sz="2000" dirty="0"/>
              <a:t>），最尤法によるポアソン回帰，カクワークス社．</a:t>
            </a:r>
            <a:endParaRPr lang="en-US" altLang="ja-JP" sz="2000" dirty="0"/>
          </a:p>
          <a:p>
            <a:pPr marL="0" indent="0">
              <a:buNone/>
            </a:pPr>
            <a:r>
              <a:rPr kumimoji="1" lang="ja-JP" altLang="en-US" sz="2000" dirty="0"/>
              <a:t>              </a:t>
            </a:r>
            <a:r>
              <a:rPr kumimoji="1" lang="ja-JP" altLang="en-US" sz="1800" dirty="0"/>
              <a:t>第</a:t>
            </a:r>
            <a:r>
              <a:rPr kumimoji="1" lang="en-US" altLang="ja-JP" sz="1800" dirty="0"/>
              <a:t>4.6</a:t>
            </a:r>
            <a:r>
              <a:rPr kumimoji="1" lang="ja-JP" altLang="en-US" sz="1800" dirty="0"/>
              <a:t>節 逆推定値に対す</a:t>
            </a:r>
            <a:r>
              <a:rPr lang="ja-JP" altLang="en-US" sz="1800" dirty="0"/>
              <a:t>る各種の</a:t>
            </a:r>
            <a:r>
              <a:rPr lang="en-US" altLang="ja-JP" sz="1800" dirty="0"/>
              <a:t>95%</a:t>
            </a:r>
            <a:r>
              <a:rPr lang="ja-JP" altLang="en-US" sz="1800" dirty="0"/>
              <a:t>信頼区間の推定，</a:t>
            </a:r>
            <a:r>
              <a:rPr lang="en-US" altLang="ja-JP" sz="1800" dirty="0"/>
              <a:t>163-169</a:t>
            </a:r>
            <a:r>
              <a:rPr lang="ja-JP" altLang="en-US" sz="1800" dirty="0"/>
              <a:t>．</a:t>
            </a:r>
            <a:endParaRPr lang="en-US" altLang="ja-JP" sz="1800" dirty="0"/>
          </a:p>
          <a:p>
            <a:pPr marL="0" indent="0">
              <a:buNone/>
            </a:pPr>
            <a:r>
              <a:rPr kumimoji="1" lang="ja-JP" altLang="en-US" sz="1800" dirty="0"/>
              <a:t>                第</a:t>
            </a:r>
            <a:r>
              <a:rPr kumimoji="1" lang="en-US" altLang="ja-JP" sz="1800" dirty="0"/>
              <a:t>4.7</a:t>
            </a:r>
            <a:r>
              <a:rPr kumimoji="1" lang="ja-JP" altLang="en-US" sz="1800" dirty="0"/>
              <a:t>節 </a:t>
            </a:r>
            <a:r>
              <a:rPr kumimoji="1" lang="en-US" altLang="ja-JP" sz="1800" dirty="0"/>
              <a:t>JMP</a:t>
            </a:r>
            <a:r>
              <a:rPr kumimoji="1" lang="ja-JP" altLang="en-US" sz="1800" dirty="0"/>
              <a:t> </a:t>
            </a:r>
            <a:r>
              <a:rPr lang="ja-JP" altLang="en-US" sz="1800" dirty="0"/>
              <a:t>による回帰分析と逆推定，</a:t>
            </a:r>
            <a:r>
              <a:rPr lang="en-US" altLang="ja-JP" sz="1800" dirty="0"/>
              <a:t>170-174</a:t>
            </a:r>
            <a:r>
              <a:rPr lang="ja-JP" altLang="en-US" sz="1800" dirty="0"/>
              <a:t>．</a:t>
            </a:r>
            <a:endParaRPr kumimoji="1" lang="en-US" altLang="ja-JP" sz="1800" dirty="0"/>
          </a:p>
        </p:txBody>
      </p:sp>
    </p:spTree>
    <p:extLst>
      <p:ext uri="{BB962C8B-B14F-4D97-AF65-F5344CB8AC3E}">
        <p14:creationId xmlns:p14="http://schemas.microsoft.com/office/powerpoint/2010/main" val="3476082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BECF1C8-C238-0AB0-8E65-74EDBC515495}"/>
              </a:ext>
            </a:extLst>
          </p:cNvPr>
          <p:cNvPicPr>
            <a:picLocks noChangeAspect="1"/>
          </p:cNvPicPr>
          <p:nvPr/>
        </p:nvPicPr>
        <p:blipFill>
          <a:blip r:embed="rId2"/>
          <a:stretch>
            <a:fillRect/>
          </a:stretch>
        </p:blipFill>
        <p:spPr>
          <a:xfrm>
            <a:off x="801438" y="1448780"/>
            <a:ext cx="7600998" cy="4730358"/>
          </a:xfrm>
          <a:prstGeom prst="rect">
            <a:avLst/>
          </a:prstGeom>
          <a:solidFill>
            <a:schemeClr val="tx1"/>
          </a:solidFill>
        </p:spPr>
      </p:pic>
      <p:sp>
        <p:nvSpPr>
          <p:cNvPr id="2" name="タイトル 1">
            <a:extLst>
              <a:ext uri="{FF2B5EF4-FFF2-40B4-BE49-F238E27FC236}">
                <a16:creationId xmlns:a16="http://schemas.microsoft.com/office/drawing/2014/main" id="{05AA8AD6-4535-B7C9-8575-0BAB6B07CD97}"/>
              </a:ext>
            </a:extLst>
          </p:cNvPr>
          <p:cNvSpPr>
            <a:spLocks noGrp="1"/>
          </p:cNvSpPr>
          <p:nvPr>
            <p:ph type="title"/>
          </p:nvPr>
        </p:nvSpPr>
        <p:spPr/>
        <p:txBody>
          <a:bodyPr/>
          <a:lstStyle/>
          <a:p>
            <a:r>
              <a:rPr kumimoji="1" lang="ja-JP" altLang="en-US" dirty="0"/>
              <a:t>非平行線のあてはめ</a:t>
            </a:r>
            <a:r>
              <a:rPr lang="ja-JP" altLang="en-US" dirty="0"/>
              <a:t>（</a:t>
            </a:r>
            <a:r>
              <a:rPr lang="en-US" altLang="ja-JP" dirty="0"/>
              <a:t>Excel</a:t>
            </a:r>
            <a:r>
              <a:rPr lang="ja-JP" altLang="en-US" dirty="0"/>
              <a:t>）</a:t>
            </a:r>
            <a:endParaRPr kumimoji="1" lang="ja-JP" altLang="en-US" dirty="0"/>
          </a:p>
        </p:txBody>
      </p:sp>
      <p:sp>
        <p:nvSpPr>
          <p:cNvPr id="4" name="コンテンツ プレースホルダー 2">
            <a:extLst>
              <a:ext uri="{FF2B5EF4-FFF2-40B4-BE49-F238E27FC236}">
                <a16:creationId xmlns:a16="http://schemas.microsoft.com/office/drawing/2014/main" id="{C8C36A89-6A28-0C86-5FF0-3FC0ED8242E2}"/>
              </a:ext>
            </a:extLst>
          </p:cNvPr>
          <p:cNvSpPr txBox="1">
            <a:spLocks/>
          </p:cNvSpPr>
          <p:nvPr/>
        </p:nvSpPr>
        <p:spPr bwMode="auto">
          <a:xfrm>
            <a:off x="801438" y="4077072"/>
            <a:ext cx="2988332" cy="1944216"/>
          </a:xfrm>
          <a:prstGeom prst="rect">
            <a:avLst/>
          </a:prstGeom>
          <a:solidFill>
            <a:schemeClr val="tx1"/>
          </a:solidFill>
          <a:ln>
            <a:noFill/>
          </a:ln>
          <a:effec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buNone/>
            </a:pPr>
            <a:r>
              <a:rPr lang="ja-JP" altLang="en-US" sz="1800" dirty="0"/>
              <a:t>標準薬</a:t>
            </a:r>
            <a:r>
              <a:rPr lang="en-US" altLang="ja-JP" sz="1800" dirty="0"/>
              <a:t>S</a:t>
            </a:r>
            <a:r>
              <a:rPr lang="ja-JP" altLang="en-US" sz="1800" dirty="0"/>
              <a:t>の場合</a:t>
            </a:r>
            <a:endParaRPr lang="en-US" altLang="ja-JP" sz="1800" dirty="0"/>
          </a:p>
          <a:p>
            <a:pPr marL="0" indent="0" algn="just">
              <a:buNone/>
            </a:pPr>
            <a:r>
              <a:rPr lang="ja-JP" altLang="en-US" sz="1800" dirty="0"/>
              <a:t>     （</a:t>
            </a:r>
            <a:r>
              <a:rPr lang="en-US" altLang="ja-JP" sz="1800" i="1" dirty="0"/>
              <a:t>a</a:t>
            </a:r>
            <a:r>
              <a:rPr lang="en-US" altLang="ja-JP" sz="1800" baseline="-25000" dirty="0"/>
              <a:t>1</a:t>
            </a:r>
            <a:r>
              <a:rPr lang="en-US" altLang="ja-JP" sz="1800" dirty="0"/>
              <a:t>=1</a:t>
            </a:r>
            <a:r>
              <a:rPr lang="ja-JP" altLang="en-US" sz="1800" dirty="0"/>
              <a:t>）， （</a:t>
            </a:r>
            <a:r>
              <a:rPr lang="en-US" altLang="ja-JP" sz="1800" i="1" dirty="0"/>
              <a:t>a</a:t>
            </a:r>
            <a:r>
              <a:rPr lang="en-US" altLang="ja-JP" sz="1800" baseline="-25000" dirty="0"/>
              <a:t>2</a:t>
            </a:r>
            <a:r>
              <a:rPr lang="en-US" altLang="ja-JP" sz="1800" dirty="0"/>
              <a:t>=0</a:t>
            </a:r>
            <a:r>
              <a:rPr lang="ja-JP" altLang="en-US" sz="1800" dirty="0"/>
              <a:t>）</a:t>
            </a:r>
            <a:endParaRPr lang="en-US" altLang="ja-JP" sz="1800" dirty="0"/>
          </a:p>
          <a:p>
            <a:pPr marL="0" indent="0" algn="just">
              <a:buNone/>
            </a:pPr>
            <a:r>
              <a:rPr lang="ja-JP" altLang="en-US" sz="1800" dirty="0"/>
              <a:t>試験薬</a:t>
            </a:r>
            <a:r>
              <a:rPr lang="en-US" altLang="ja-JP" sz="1800" dirty="0"/>
              <a:t>T</a:t>
            </a:r>
            <a:r>
              <a:rPr lang="ja-JP" altLang="en-US" sz="1800" dirty="0"/>
              <a:t>の場合</a:t>
            </a:r>
            <a:endParaRPr lang="en-US" altLang="ja-JP" sz="1800" dirty="0"/>
          </a:p>
          <a:p>
            <a:pPr marL="0" indent="0" algn="just">
              <a:buNone/>
            </a:pPr>
            <a:r>
              <a:rPr lang="ja-JP" altLang="en-US" sz="1800" dirty="0"/>
              <a:t>     （</a:t>
            </a:r>
            <a:r>
              <a:rPr lang="en-US" altLang="ja-JP" sz="1800" i="1" dirty="0"/>
              <a:t>a</a:t>
            </a:r>
            <a:r>
              <a:rPr lang="en-US" altLang="ja-JP" sz="1800" baseline="-25000" dirty="0"/>
              <a:t>1</a:t>
            </a:r>
            <a:r>
              <a:rPr lang="en-US" altLang="ja-JP" sz="1800" dirty="0"/>
              <a:t>=0</a:t>
            </a:r>
            <a:r>
              <a:rPr lang="ja-JP" altLang="en-US" sz="1800" dirty="0"/>
              <a:t>）， （</a:t>
            </a:r>
            <a:r>
              <a:rPr lang="en-US" altLang="ja-JP" sz="1800" i="1" dirty="0"/>
              <a:t>a</a:t>
            </a:r>
            <a:r>
              <a:rPr lang="en-US" altLang="ja-JP" sz="1800" baseline="-25000" dirty="0"/>
              <a:t>2</a:t>
            </a:r>
            <a:r>
              <a:rPr lang="en-US" altLang="ja-JP" sz="1800" dirty="0"/>
              <a:t>=1</a:t>
            </a:r>
            <a:r>
              <a:rPr lang="ja-JP" altLang="en-US" sz="1800" dirty="0"/>
              <a:t>）</a:t>
            </a:r>
            <a:endParaRPr lang="en-US" altLang="ja-JP" sz="1800" dirty="0"/>
          </a:p>
          <a:p>
            <a:pPr marL="0" indent="0" algn="just">
              <a:buNone/>
            </a:pPr>
            <a:r>
              <a:rPr lang="en-US" altLang="ja-JP" sz="1800" dirty="0">
                <a:sym typeface="Wingdings" panose="05000000000000000000" pitchFamily="2" charset="2"/>
              </a:rPr>
              <a:t>2</a:t>
            </a:r>
            <a:r>
              <a:rPr lang="ja-JP" altLang="en-US" sz="1800" dirty="0">
                <a:sym typeface="Wingdings" panose="05000000000000000000" pitchFamily="2" charset="2"/>
              </a:rPr>
              <a:t>本の回帰直線の係数（パラメータ）が直接推定できる</a:t>
            </a:r>
            <a:endParaRPr lang="en-US" altLang="ja-JP" sz="1800" dirty="0">
              <a:sym typeface="Wingdings" panose="05000000000000000000" pitchFamily="2" charset="2"/>
            </a:endParaRPr>
          </a:p>
        </p:txBody>
      </p:sp>
    </p:spTree>
    <p:extLst>
      <p:ext uri="{BB962C8B-B14F-4D97-AF65-F5344CB8AC3E}">
        <p14:creationId xmlns:p14="http://schemas.microsoft.com/office/powerpoint/2010/main" val="31267019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非平行および平行な </a:t>
            </a:r>
            <a:r>
              <a:rPr kumimoji="1" lang="en-US" altLang="ja-JP" sz="3600" dirty="0"/>
              <a:t>2</a:t>
            </a:r>
            <a:r>
              <a:rPr kumimoji="1" lang="ja-JP" altLang="en-US" sz="3600" dirty="0"/>
              <a:t>本の回帰直線</a:t>
            </a:r>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571500" y="1497123"/>
            <a:ext cx="8001000" cy="509342"/>
          </a:xfrm>
        </p:spPr>
        <p:txBody>
          <a:bodyPr/>
          <a:lstStyle/>
          <a:p>
            <a:pPr marL="0" indent="0">
              <a:buNone/>
            </a:pPr>
            <a:r>
              <a:rPr kumimoji="1" lang="ja-JP" altLang="en-US" sz="2000" dirty="0"/>
              <a:t>     非平行な直線のあてはめ                       平行な直線のあてはめ         </a:t>
            </a:r>
          </a:p>
        </p:txBody>
      </p:sp>
      <p:pic>
        <p:nvPicPr>
          <p:cNvPr id="8" name="図 7">
            <a:extLst>
              <a:ext uri="{FF2B5EF4-FFF2-40B4-BE49-F238E27FC236}">
                <a16:creationId xmlns:a16="http://schemas.microsoft.com/office/drawing/2014/main" id="{0A3B7634-93DD-EE5A-DC22-1C3D16F45D0D}"/>
              </a:ext>
            </a:extLst>
          </p:cNvPr>
          <p:cNvPicPr>
            <a:picLocks noChangeAspect="1"/>
          </p:cNvPicPr>
          <p:nvPr/>
        </p:nvPicPr>
        <p:blipFill>
          <a:blip r:embed="rId2">
            <a:lum bright="-20000" contrast="40000"/>
          </a:blip>
          <a:stretch>
            <a:fillRect/>
          </a:stretch>
        </p:blipFill>
        <p:spPr>
          <a:xfrm>
            <a:off x="229758" y="2006465"/>
            <a:ext cx="4319887" cy="4046819"/>
          </a:xfrm>
          <a:prstGeom prst="rect">
            <a:avLst/>
          </a:prstGeom>
        </p:spPr>
      </p:pic>
      <p:pic>
        <p:nvPicPr>
          <p:cNvPr id="13" name="図 12">
            <a:extLst>
              <a:ext uri="{FF2B5EF4-FFF2-40B4-BE49-F238E27FC236}">
                <a16:creationId xmlns:a16="http://schemas.microsoft.com/office/drawing/2014/main" id="{C40FF8CD-36E0-18A4-4BE4-8DE2F0677E8C}"/>
              </a:ext>
            </a:extLst>
          </p:cNvPr>
          <p:cNvPicPr>
            <a:picLocks noChangeAspect="1"/>
          </p:cNvPicPr>
          <p:nvPr/>
        </p:nvPicPr>
        <p:blipFill>
          <a:blip r:embed="rId3">
            <a:lum bright="-20000" contrast="40000"/>
          </a:blip>
          <a:stretch>
            <a:fillRect/>
          </a:stretch>
        </p:blipFill>
        <p:spPr>
          <a:xfrm>
            <a:off x="4533621" y="2006465"/>
            <a:ext cx="4479439" cy="4019758"/>
          </a:xfrm>
          <a:prstGeom prst="rect">
            <a:avLst/>
          </a:prstGeom>
        </p:spPr>
      </p:pic>
      <p:sp>
        <p:nvSpPr>
          <p:cNvPr id="4" name="テキスト ボックス 3">
            <a:extLst>
              <a:ext uri="{FF2B5EF4-FFF2-40B4-BE49-F238E27FC236}">
                <a16:creationId xmlns:a16="http://schemas.microsoft.com/office/drawing/2014/main" id="{D8E4638A-C87D-91A5-1420-5BD65FE32825}"/>
              </a:ext>
            </a:extLst>
          </p:cNvPr>
          <p:cNvSpPr txBox="1"/>
          <p:nvPr/>
        </p:nvSpPr>
        <p:spPr>
          <a:xfrm>
            <a:off x="1151620" y="3568209"/>
            <a:ext cx="936104" cy="307777"/>
          </a:xfrm>
          <a:prstGeom prst="rect">
            <a:avLst/>
          </a:prstGeom>
          <a:noFill/>
        </p:spPr>
        <p:txBody>
          <a:bodyPr wrap="square" rtlCol="0">
            <a:spAutoFit/>
          </a:bodyPr>
          <a:lstStyle/>
          <a:p>
            <a:r>
              <a:rPr kumimoji="1" lang="en-US" altLang="ja-JP" sz="1400" b="1" i="1" dirty="0"/>
              <a:t>Y</a:t>
            </a:r>
            <a:r>
              <a:rPr kumimoji="1" lang="ja-JP" altLang="en-US" sz="1400" b="1" dirty="0"/>
              <a:t> 総平均</a:t>
            </a:r>
          </a:p>
        </p:txBody>
      </p:sp>
      <p:sp>
        <p:nvSpPr>
          <p:cNvPr id="5" name="テキスト ボックス 4">
            <a:extLst>
              <a:ext uri="{FF2B5EF4-FFF2-40B4-BE49-F238E27FC236}">
                <a16:creationId xmlns:a16="http://schemas.microsoft.com/office/drawing/2014/main" id="{ED786A4F-BEE3-6E92-361B-5383358970DA}"/>
              </a:ext>
            </a:extLst>
          </p:cNvPr>
          <p:cNvSpPr txBox="1"/>
          <p:nvPr/>
        </p:nvSpPr>
        <p:spPr>
          <a:xfrm>
            <a:off x="1151620" y="2779455"/>
            <a:ext cx="1224136" cy="307777"/>
          </a:xfrm>
          <a:prstGeom prst="rect">
            <a:avLst/>
          </a:prstGeom>
          <a:noFill/>
        </p:spPr>
        <p:txBody>
          <a:bodyPr wrap="square" rtlCol="0">
            <a:spAutoFit/>
          </a:bodyPr>
          <a:lstStyle/>
          <a:p>
            <a:r>
              <a:rPr kumimoji="1" lang="ja-JP" altLang="en-US" sz="1400" b="1" dirty="0"/>
              <a:t>総平均＋</a:t>
            </a:r>
            <a:r>
              <a:rPr kumimoji="1" lang="en-US" altLang="ja-JP" sz="1400" b="1" dirty="0"/>
              <a:t>SD</a:t>
            </a:r>
            <a:endParaRPr kumimoji="1" lang="ja-JP" altLang="en-US" sz="1400" b="1" dirty="0"/>
          </a:p>
        </p:txBody>
      </p:sp>
      <p:sp>
        <p:nvSpPr>
          <p:cNvPr id="6" name="テキスト ボックス 5">
            <a:extLst>
              <a:ext uri="{FF2B5EF4-FFF2-40B4-BE49-F238E27FC236}">
                <a16:creationId xmlns:a16="http://schemas.microsoft.com/office/drawing/2014/main" id="{9562204E-9468-A1DF-2198-B2010C2D00A6}"/>
              </a:ext>
            </a:extLst>
          </p:cNvPr>
          <p:cNvSpPr txBox="1"/>
          <p:nvPr/>
        </p:nvSpPr>
        <p:spPr>
          <a:xfrm>
            <a:off x="816705" y="4385328"/>
            <a:ext cx="1224136" cy="307777"/>
          </a:xfrm>
          <a:prstGeom prst="rect">
            <a:avLst/>
          </a:prstGeom>
          <a:noFill/>
        </p:spPr>
        <p:txBody>
          <a:bodyPr wrap="square" rtlCol="0">
            <a:spAutoFit/>
          </a:bodyPr>
          <a:lstStyle/>
          <a:p>
            <a:r>
              <a:rPr kumimoji="1" lang="ja-JP" altLang="en-US" sz="1400" b="1" dirty="0"/>
              <a:t>総平均－</a:t>
            </a:r>
            <a:r>
              <a:rPr kumimoji="1" lang="en-US" altLang="ja-JP" sz="1400" b="1" dirty="0"/>
              <a:t>SD</a:t>
            </a:r>
            <a:endParaRPr kumimoji="1" lang="ja-JP" altLang="en-US" sz="1400" b="1" dirty="0"/>
          </a:p>
        </p:txBody>
      </p:sp>
    </p:spTree>
    <p:extLst>
      <p:ext uri="{BB962C8B-B14F-4D97-AF65-F5344CB8AC3E}">
        <p14:creationId xmlns:p14="http://schemas.microsoft.com/office/powerpoint/2010/main" val="310662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1608CA-A58B-6294-97AC-4B970DDBBB25}"/>
              </a:ext>
            </a:extLst>
          </p:cNvPr>
          <p:cNvSpPr>
            <a:spLocks noGrp="1"/>
          </p:cNvSpPr>
          <p:nvPr>
            <p:ph type="title"/>
          </p:nvPr>
        </p:nvSpPr>
        <p:spPr>
          <a:xfrm>
            <a:off x="251520" y="266700"/>
            <a:ext cx="8496944" cy="1104900"/>
          </a:xfrm>
        </p:spPr>
        <p:txBody>
          <a:bodyPr/>
          <a:lstStyle/>
          <a:p>
            <a:r>
              <a:rPr kumimoji="1" lang="ja-JP" altLang="en-US" sz="3600" dirty="0"/>
              <a:t>非平行</a:t>
            </a:r>
            <a:r>
              <a:rPr lang="ja-JP" altLang="en-US" sz="3600" dirty="0"/>
              <a:t>な</a:t>
            </a:r>
            <a:r>
              <a:rPr kumimoji="1" lang="ja-JP" altLang="en-US" sz="3600" dirty="0"/>
              <a:t>場合の逆推定値と分散の推定式</a:t>
            </a:r>
          </a:p>
        </p:txBody>
      </p:sp>
      <p:pic>
        <p:nvPicPr>
          <p:cNvPr id="6" name="図 5">
            <a:extLst>
              <a:ext uri="{FF2B5EF4-FFF2-40B4-BE49-F238E27FC236}">
                <a16:creationId xmlns:a16="http://schemas.microsoft.com/office/drawing/2014/main" id="{C9291FA7-6076-50F9-AFE9-12B18E737BF1}"/>
              </a:ext>
            </a:extLst>
          </p:cNvPr>
          <p:cNvPicPr>
            <a:picLocks noChangeAspect="1"/>
          </p:cNvPicPr>
          <p:nvPr/>
        </p:nvPicPr>
        <p:blipFill>
          <a:blip r:embed="rId2"/>
          <a:stretch>
            <a:fillRect/>
          </a:stretch>
        </p:blipFill>
        <p:spPr>
          <a:xfrm>
            <a:off x="712010" y="1652598"/>
            <a:ext cx="4638265" cy="2272152"/>
          </a:xfrm>
          <a:prstGeom prst="rect">
            <a:avLst/>
          </a:prstGeom>
        </p:spPr>
      </p:pic>
      <p:pic>
        <p:nvPicPr>
          <p:cNvPr id="8" name="図 7">
            <a:extLst>
              <a:ext uri="{FF2B5EF4-FFF2-40B4-BE49-F238E27FC236}">
                <a16:creationId xmlns:a16="http://schemas.microsoft.com/office/drawing/2014/main" id="{D71C6378-1A5D-000F-DA26-57B4E7DF447A}"/>
              </a:ext>
            </a:extLst>
          </p:cNvPr>
          <p:cNvPicPr>
            <a:picLocks noChangeAspect="1"/>
          </p:cNvPicPr>
          <p:nvPr/>
        </p:nvPicPr>
        <p:blipFill>
          <a:blip r:embed="rId3"/>
          <a:stretch>
            <a:fillRect/>
          </a:stretch>
        </p:blipFill>
        <p:spPr>
          <a:xfrm>
            <a:off x="712010" y="4113076"/>
            <a:ext cx="7143750" cy="2019300"/>
          </a:xfrm>
          <a:prstGeom prst="rect">
            <a:avLst/>
          </a:prstGeom>
        </p:spPr>
      </p:pic>
      <p:sp>
        <p:nvSpPr>
          <p:cNvPr id="3" name="コンテンツ プレースホルダー 2">
            <a:extLst>
              <a:ext uri="{FF2B5EF4-FFF2-40B4-BE49-F238E27FC236}">
                <a16:creationId xmlns:a16="http://schemas.microsoft.com/office/drawing/2014/main" id="{FDFAC076-00E0-CB02-6850-BF53B011E0B6}"/>
              </a:ext>
            </a:extLst>
          </p:cNvPr>
          <p:cNvSpPr>
            <a:spLocks noGrp="1"/>
          </p:cNvSpPr>
          <p:nvPr>
            <p:ph idx="1"/>
          </p:nvPr>
        </p:nvSpPr>
        <p:spPr>
          <a:xfrm>
            <a:off x="5362119" y="1559926"/>
            <a:ext cx="3229990" cy="2272152"/>
          </a:xfrm>
        </p:spPr>
        <p:txBody>
          <a:bodyPr/>
          <a:lstStyle/>
          <a:p>
            <a:pPr algn="just"/>
            <a:r>
              <a:rPr lang="ja-JP" altLang="en-US" sz="2800" dirty="0"/>
              <a:t>対数用量での </a:t>
            </a:r>
            <a:r>
              <a:rPr lang="en-US" altLang="ja-JP" sz="2800" dirty="0"/>
              <a:t>S</a:t>
            </a:r>
            <a:r>
              <a:rPr lang="ja-JP" altLang="en-US" sz="2800" dirty="0"/>
              <a:t> と </a:t>
            </a:r>
            <a:r>
              <a:rPr lang="en-US" altLang="ja-JP" sz="2800" dirty="0"/>
              <a:t>T</a:t>
            </a:r>
            <a:r>
              <a:rPr lang="ja-JP" altLang="en-US" sz="2800" dirty="0"/>
              <a:t> の逆推定式に対し，パラメータ </a:t>
            </a:r>
            <a:r>
              <a:rPr lang="en-US" altLang="ja-JP" sz="2800" i="1" dirty="0"/>
              <a:t>β</a:t>
            </a:r>
            <a:r>
              <a:rPr lang="en-US" altLang="ja-JP" sz="2800" baseline="-25000" dirty="0"/>
              <a:t>0</a:t>
            </a:r>
            <a:r>
              <a:rPr lang="ja-JP" altLang="en-US" sz="2800" dirty="0"/>
              <a:t> および </a:t>
            </a:r>
            <a:r>
              <a:rPr lang="en-US" altLang="ja-JP" sz="2800" i="1" dirty="0"/>
              <a:t>β</a:t>
            </a:r>
            <a:r>
              <a:rPr lang="en-US" altLang="ja-JP" sz="2800" baseline="-25000" dirty="0"/>
              <a:t>1</a:t>
            </a:r>
            <a:r>
              <a:rPr lang="ja-JP" altLang="en-US" sz="2800" dirty="0"/>
              <a:t>で偏微分する．</a:t>
            </a:r>
            <a:endParaRPr lang="en-US" altLang="ja-JP" sz="2800" dirty="0"/>
          </a:p>
          <a:p>
            <a:pPr algn="just"/>
            <a:endParaRPr lang="en-US" altLang="ja-JP" sz="2000" dirty="0"/>
          </a:p>
        </p:txBody>
      </p:sp>
    </p:spTree>
    <p:extLst>
      <p:ext uri="{BB962C8B-B14F-4D97-AF65-F5344CB8AC3E}">
        <p14:creationId xmlns:p14="http://schemas.microsoft.com/office/powerpoint/2010/main" val="9225663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95C05D-C91B-3AF4-A8E2-B36207E2C9F6}"/>
              </a:ext>
            </a:extLst>
          </p:cNvPr>
          <p:cNvSpPr>
            <a:spLocks noGrp="1"/>
          </p:cNvSpPr>
          <p:nvPr>
            <p:ph type="title"/>
          </p:nvPr>
        </p:nvSpPr>
        <p:spPr/>
        <p:txBody>
          <a:bodyPr/>
          <a:lstStyle/>
          <a:p>
            <a:r>
              <a:rPr kumimoji="1" lang="ja-JP" altLang="en-US" sz="3600" dirty="0"/>
              <a:t>逆推定値の分散のデルタ法による計算</a:t>
            </a:r>
          </a:p>
        </p:txBody>
      </p:sp>
      <p:sp>
        <p:nvSpPr>
          <p:cNvPr id="3" name="コンテンツ プレースホルダー 2">
            <a:extLst>
              <a:ext uri="{FF2B5EF4-FFF2-40B4-BE49-F238E27FC236}">
                <a16:creationId xmlns:a16="http://schemas.microsoft.com/office/drawing/2014/main" id="{78BCA2E9-87FB-9916-72C4-7C5DF8FE9284}"/>
              </a:ext>
            </a:extLst>
          </p:cNvPr>
          <p:cNvSpPr>
            <a:spLocks noGrp="1"/>
          </p:cNvSpPr>
          <p:nvPr>
            <p:ph idx="1"/>
          </p:nvPr>
        </p:nvSpPr>
        <p:spPr>
          <a:xfrm>
            <a:off x="685800" y="1484784"/>
            <a:ext cx="8001000" cy="4464496"/>
          </a:xfrm>
        </p:spPr>
        <p:txBody>
          <a:bodyPr/>
          <a:lstStyle/>
          <a:p>
            <a:r>
              <a:rPr kumimoji="1" lang="ja-JP" altLang="en-US" sz="2800" dirty="0"/>
              <a:t>逆推定式をパラメータで偏微分した式 </a:t>
            </a:r>
            <a:r>
              <a:rPr kumimoji="1" lang="ja-JP" altLang="en-US" sz="2800" dirty="0">
                <a:solidFill>
                  <a:srgbClr val="FF0000"/>
                </a:solidFill>
              </a:rPr>
              <a:t>（</a:t>
            </a:r>
            <a:r>
              <a:rPr kumimoji="1" lang="en-US" altLang="ja-JP" sz="2800" b="0" i="1" dirty="0">
                <a:solidFill>
                  <a:srgbClr val="FF0000"/>
                </a:solidFill>
              </a:rPr>
              <a:t>d</a:t>
            </a:r>
            <a:r>
              <a:rPr kumimoji="1" lang="en-US" altLang="ja-JP" sz="2800" baseline="-25000" dirty="0">
                <a:solidFill>
                  <a:srgbClr val="FF0000"/>
                </a:solidFill>
              </a:rPr>
              <a:t>0</a:t>
            </a:r>
            <a:r>
              <a:rPr kumimoji="1" lang="en-US" altLang="ja-JP" sz="2800" baseline="30000" dirty="0">
                <a:solidFill>
                  <a:srgbClr val="FF0000"/>
                </a:solidFill>
              </a:rPr>
              <a:t>S</a:t>
            </a:r>
            <a:r>
              <a:rPr kumimoji="1" lang="ja-JP" altLang="en-US" sz="2800" dirty="0">
                <a:solidFill>
                  <a:srgbClr val="FF0000"/>
                </a:solidFill>
              </a:rPr>
              <a:t>，</a:t>
            </a:r>
            <a:r>
              <a:rPr kumimoji="1" lang="en-US" altLang="ja-JP" sz="2800" i="1" dirty="0">
                <a:solidFill>
                  <a:srgbClr val="FF0000"/>
                </a:solidFill>
              </a:rPr>
              <a:t> </a:t>
            </a:r>
            <a:r>
              <a:rPr kumimoji="1" lang="en-US" altLang="ja-JP" sz="2800" b="0" i="1" dirty="0">
                <a:solidFill>
                  <a:srgbClr val="FF0000"/>
                </a:solidFill>
              </a:rPr>
              <a:t>d</a:t>
            </a:r>
            <a:r>
              <a:rPr kumimoji="1" lang="en-US" altLang="ja-JP" sz="2800" baseline="-25000" dirty="0">
                <a:solidFill>
                  <a:srgbClr val="FF0000"/>
                </a:solidFill>
              </a:rPr>
              <a:t>1</a:t>
            </a:r>
            <a:r>
              <a:rPr kumimoji="1" lang="en-US" altLang="ja-JP" sz="2800" baseline="30000" dirty="0">
                <a:solidFill>
                  <a:srgbClr val="FF0000"/>
                </a:solidFill>
              </a:rPr>
              <a:t>S</a:t>
            </a:r>
            <a:r>
              <a:rPr lang="ja-JP" altLang="en-US" sz="2800" dirty="0">
                <a:solidFill>
                  <a:srgbClr val="FF0000"/>
                </a:solidFill>
              </a:rPr>
              <a:t>）</a:t>
            </a:r>
            <a:r>
              <a:rPr lang="ja-JP" altLang="en-US" sz="2800" dirty="0"/>
              <a:t>推</a:t>
            </a:r>
            <a:r>
              <a:rPr kumimoji="1" lang="ja-JP" altLang="en-US" sz="2800" dirty="0"/>
              <a:t>定値を代入し行ベクトル </a:t>
            </a:r>
            <a:r>
              <a:rPr kumimoji="1" lang="en-US" altLang="ja-JP" sz="2800" i="1" dirty="0">
                <a:solidFill>
                  <a:srgbClr val="FF0000"/>
                </a:solidFill>
              </a:rPr>
              <a:t>d</a:t>
            </a:r>
            <a:r>
              <a:rPr kumimoji="1" lang="ja-JP" altLang="en-US" sz="2800" i="1" dirty="0">
                <a:solidFill>
                  <a:srgbClr val="FF0000"/>
                </a:solidFill>
              </a:rPr>
              <a:t> </a:t>
            </a:r>
            <a:r>
              <a:rPr kumimoji="1" lang="en-US" altLang="ja-JP" sz="2800" baseline="30000" dirty="0">
                <a:solidFill>
                  <a:srgbClr val="FF0000"/>
                </a:solidFill>
              </a:rPr>
              <a:t>S</a:t>
            </a:r>
            <a:r>
              <a:rPr kumimoji="1" lang="ja-JP" altLang="en-US" sz="2800" i="1" dirty="0"/>
              <a:t> </a:t>
            </a:r>
            <a:r>
              <a:rPr kumimoji="1" lang="ja-JP" altLang="en-US" sz="2800" dirty="0"/>
              <a:t>とする．</a:t>
            </a:r>
            <a:endParaRPr kumimoji="1" lang="en-US" altLang="ja-JP" sz="2800" dirty="0"/>
          </a:p>
          <a:p>
            <a:r>
              <a:rPr kumimoji="1" lang="ja-JP" altLang="en-US" sz="2800" dirty="0"/>
              <a:t>（</a:t>
            </a:r>
            <a:r>
              <a:rPr kumimoji="1" lang="en-US" altLang="ja-JP" sz="2800" dirty="0"/>
              <a:t>4×4</a:t>
            </a:r>
            <a:r>
              <a:rPr kumimoji="1" lang="ja-JP" altLang="en-US" sz="2800" dirty="0"/>
              <a:t>）</a:t>
            </a:r>
            <a:r>
              <a:rPr lang="ja-JP" altLang="en-US" sz="2800" dirty="0"/>
              <a:t>の</a:t>
            </a:r>
            <a:r>
              <a:rPr kumimoji="1" lang="ja-JP" altLang="en-US" sz="2800" dirty="0">
                <a:solidFill>
                  <a:srgbClr val="FF0000"/>
                </a:solidFill>
              </a:rPr>
              <a:t>パラメータの共分散行列 </a:t>
            </a:r>
            <a:r>
              <a:rPr kumimoji="1" lang="en-US" altLang="ja-JP" sz="2800" i="1" dirty="0">
                <a:solidFill>
                  <a:srgbClr val="FF0000"/>
                </a:solidFill>
              </a:rPr>
              <a:t>Σ</a:t>
            </a:r>
            <a:r>
              <a:rPr kumimoji="1" lang="ja-JP" altLang="en-US" sz="2800" dirty="0">
                <a:solidFill>
                  <a:srgbClr val="FF0000"/>
                </a:solidFill>
              </a:rPr>
              <a:t>（</a:t>
            </a:r>
            <a:r>
              <a:rPr kumimoji="1" lang="en-US" altLang="ja-JP" sz="2800" i="1" dirty="0">
                <a:solidFill>
                  <a:srgbClr val="FF0000"/>
                </a:solidFill>
              </a:rPr>
              <a:t>β</a:t>
            </a:r>
            <a:r>
              <a:rPr kumimoji="1" lang="en-US" altLang="ja-JP" sz="2800" dirty="0">
                <a:solidFill>
                  <a:srgbClr val="FF0000"/>
                </a:solidFill>
              </a:rPr>
              <a:t>^</a:t>
            </a:r>
            <a:r>
              <a:rPr kumimoji="1" lang="ja-JP" altLang="en-US" sz="2800" dirty="0">
                <a:solidFill>
                  <a:srgbClr val="FF0000"/>
                </a:solidFill>
              </a:rPr>
              <a:t>）</a:t>
            </a:r>
            <a:r>
              <a:rPr kumimoji="1" lang="ja-JP" altLang="en-US" sz="2800" dirty="0"/>
              <a:t>の左上の（</a:t>
            </a:r>
            <a:r>
              <a:rPr kumimoji="1" lang="en-US" altLang="ja-JP" sz="2800" dirty="0"/>
              <a:t>2×2</a:t>
            </a:r>
            <a:r>
              <a:rPr kumimoji="1" lang="ja-JP" altLang="en-US" sz="2800" dirty="0"/>
              <a:t>）の行列を </a:t>
            </a:r>
            <a:r>
              <a:rPr kumimoji="1" lang="en-US" altLang="ja-JP" sz="2800" i="1" dirty="0">
                <a:solidFill>
                  <a:srgbClr val="FF0000"/>
                </a:solidFill>
              </a:rPr>
              <a:t>Σ</a:t>
            </a:r>
            <a:r>
              <a:rPr kumimoji="1" lang="ja-JP" altLang="en-US" sz="2800" dirty="0">
                <a:solidFill>
                  <a:srgbClr val="FF0000"/>
                </a:solidFill>
              </a:rPr>
              <a:t>（</a:t>
            </a:r>
            <a:r>
              <a:rPr kumimoji="1" lang="en-US" altLang="ja-JP" sz="2800" i="1" dirty="0">
                <a:solidFill>
                  <a:srgbClr val="FF0000"/>
                </a:solidFill>
              </a:rPr>
              <a:t>β</a:t>
            </a:r>
            <a:r>
              <a:rPr kumimoji="1" lang="en-US" altLang="ja-JP" sz="2800" dirty="0">
                <a:solidFill>
                  <a:srgbClr val="FF0000"/>
                </a:solidFill>
              </a:rPr>
              <a:t>^</a:t>
            </a:r>
            <a:r>
              <a:rPr kumimoji="1" lang="en-US" altLang="ja-JP" sz="2800" baseline="30000" dirty="0">
                <a:solidFill>
                  <a:srgbClr val="FF0000"/>
                </a:solidFill>
              </a:rPr>
              <a:t>S</a:t>
            </a:r>
            <a:r>
              <a:rPr kumimoji="1" lang="ja-JP" altLang="en-US" sz="2800" dirty="0">
                <a:solidFill>
                  <a:srgbClr val="FF0000"/>
                </a:solidFill>
              </a:rPr>
              <a:t>）</a:t>
            </a:r>
            <a:r>
              <a:rPr kumimoji="1" lang="ja-JP" altLang="en-US" sz="2800" dirty="0"/>
              <a:t>とする．</a:t>
            </a:r>
            <a:endParaRPr kumimoji="1" lang="en-US" altLang="ja-JP" sz="2800" dirty="0"/>
          </a:p>
          <a:p>
            <a:r>
              <a:rPr kumimoji="1" lang="ja-JP" altLang="en-US" sz="2800" dirty="0"/>
              <a:t>逆推定値の分散をデルタ法（</a:t>
            </a:r>
            <a:r>
              <a:rPr kumimoji="1" lang="en-US" altLang="ja-JP" sz="2800" dirty="0"/>
              <a:t>2</a:t>
            </a:r>
            <a:r>
              <a:rPr kumimoji="1" lang="ja-JP" altLang="en-US" sz="2800" dirty="0"/>
              <a:t>次形式）</a:t>
            </a:r>
            <a:endParaRPr kumimoji="1" lang="en-US" altLang="ja-JP" sz="2800" dirty="0"/>
          </a:p>
          <a:p>
            <a:pPr marL="0" indent="0">
              <a:buNone/>
            </a:pPr>
            <a:r>
              <a:rPr lang="ja-JP" altLang="en-US" sz="2800" dirty="0"/>
              <a:t>             </a:t>
            </a:r>
            <a:r>
              <a:rPr lang="en-US" altLang="ja-JP" sz="2800" i="1" dirty="0"/>
              <a:t>Var</a:t>
            </a:r>
            <a:r>
              <a:rPr lang="ja-JP" altLang="en-US" sz="2800" dirty="0"/>
              <a:t>（</a:t>
            </a:r>
            <a:r>
              <a:rPr lang="en-US" altLang="ja-JP" sz="2800" i="1" dirty="0"/>
              <a:t>x</a:t>
            </a:r>
            <a:r>
              <a:rPr lang="en-US" altLang="ja-JP" sz="2800" baseline="-25000" dirty="0"/>
              <a:t>0</a:t>
            </a:r>
            <a:r>
              <a:rPr lang="en-US" altLang="ja-JP" sz="2800" baseline="30000" dirty="0"/>
              <a:t>S</a:t>
            </a:r>
            <a:r>
              <a:rPr lang="ja-JP" altLang="en-US" sz="2800" dirty="0"/>
              <a:t>）</a:t>
            </a:r>
            <a:r>
              <a:rPr lang="en-US" altLang="ja-JP" sz="2800" dirty="0"/>
              <a:t>= </a:t>
            </a:r>
            <a:r>
              <a:rPr kumimoji="1" lang="en-US" altLang="ja-JP" sz="2800" i="1" dirty="0"/>
              <a:t>d</a:t>
            </a:r>
            <a:r>
              <a:rPr lang="en-US" altLang="ja-JP" sz="2800" baseline="30000" dirty="0"/>
              <a:t> S</a:t>
            </a:r>
            <a:r>
              <a:rPr lang="en-US" altLang="ja-JP" sz="2800" i="1" dirty="0"/>
              <a:t> </a:t>
            </a:r>
            <a:r>
              <a:rPr lang="en-US" altLang="ja-JP" sz="2800" i="1" dirty="0">
                <a:solidFill>
                  <a:srgbClr val="FF0000"/>
                </a:solidFill>
              </a:rPr>
              <a:t>Σ</a:t>
            </a:r>
            <a:r>
              <a:rPr lang="ja-JP" altLang="en-US" sz="2800" dirty="0">
                <a:solidFill>
                  <a:srgbClr val="FF0000"/>
                </a:solidFill>
              </a:rPr>
              <a:t>（</a:t>
            </a:r>
            <a:r>
              <a:rPr lang="en-US" altLang="ja-JP" sz="2800" i="1" dirty="0">
                <a:solidFill>
                  <a:srgbClr val="FF0000"/>
                </a:solidFill>
              </a:rPr>
              <a:t>β</a:t>
            </a:r>
            <a:r>
              <a:rPr lang="en-US" altLang="ja-JP" sz="2800" dirty="0">
                <a:solidFill>
                  <a:srgbClr val="FF0000"/>
                </a:solidFill>
              </a:rPr>
              <a:t>^</a:t>
            </a:r>
            <a:r>
              <a:rPr lang="en-US" altLang="ja-JP" sz="2800" baseline="30000" dirty="0">
                <a:solidFill>
                  <a:srgbClr val="FF0000"/>
                </a:solidFill>
              </a:rPr>
              <a:t>S</a:t>
            </a:r>
            <a:r>
              <a:rPr lang="ja-JP" altLang="en-US" sz="2800" dirty="0">
                <a:solidFill>
                  <a:srgbClr val="FF0000"/>
                </a:solidFill>
              </a:rPr>
              <a:t>）</a:t>
            </a:r>
            <a:r>
              <a:rPr lang="ja-JP" altLang="en-US" sz="2800" dirty="0"/>
              <a:t>（</a:t>
            </a:r>
            <a:r>
              <a:rPr lang="en-US" altLang="ja-JP" sz="2800" i="1" dirty="0"/>
              <a:t>d</a:t>
            </a:r>
            <a:r>
              <a:rPr lang="en-US" altLang="ja-JP" sz="2800" baseline="30000" dirty="0"/>
              <a:t> S</a:t>
            </a:r>
            <a:r>
              <a:rPr lang="ja-JP" altLang="en-US" sz="2800" dirty="0"/>
              <a:t>）</a:t>
            </a:r>
            <a:r>
              <a:rPr lang="en-US" altLang="ja-JP" sz="2800" i="1" baseline="30000" dirty="0"/>
              <a:t>T </a:t>
            </a:r>
          </a:p>
          <a:p>
            <a:pPr marL="0" indent="0">
              <a:buNone/>
            </a:pPr>
            <a:r>
              <a:rPr kumimoji="1" lang="ja-JP" altLang="en-US" sz="2800" dirty="0"/>
              <a:t>    により計算する．</a:t>
            </a:r>
            <a:endParaRPr kumimoji="1" lang="en-US" altLang="ja-JP" sz="2800" dirty="0"/>
          </a:p>
          <a:p>
            <a:r>
              <a:rPr lang="en-US" altLang="ja-JP" sz="2800" i="1" dirty="0"/>
              <a:t>Var</a:t>
            </a:r>
            <a:r>
              <a:rPr lang="ja-JP" altLang="en-US" sz="2800" dirty="0"/>
              <a:t>（</a:t>
            </a:r>
            <a:r>
              <a:rPr lang="en-US" altLang="ja-JP" sz="2800" i="1" dirty="0"/>
              <a:t>x</a:t>
            </a:r>
            <a:r>
              <a:rPr lang="en-US" altLang="ja-JP" sz="2800" baseline="-25000" dirty="0"/>
              <a:t>0</a:t>
            </a:r>
            <a:r>
              <a:rPr lang="en-US" altLang="ja-JP" sz="2800" baseline="30000" dirty="0"/>
              <a:t> T</a:t>
            </a:r>
            <a:r>
              <a:rPr lang="ja-JP" altLang="en-US" sz="2800" dirty="0"/>
              <a:t>）</a:t>
            </a:r>
            <a:r>
              <a:rPr lang="en-US" altLang="ja-JP" sz="2800" i="1" dirty="0"/>
              <a:t> </a:t>
            </a:r>
            <a:r>
              <a:rPr lang="ja-JP" altLang="en-US" sz="2800" dirty="0"/>
              <a:t>も同様に，右下の</a:t>
            </a:r>
            <a:r>
              <a:rPr kumimoji="1" lang="ja-JP" altLang="en-US" sz="2800" dirty="0"/>
              <a:t>（</a:t>
            </a:r>
            <a:r>
              <a:rPr kumimoji="1" lang="en-US" altLang="ja-JP" sz="2800" dirty="0"/>
              <a:t>2×2</a:t>
            </a:r>
            <a:r>
              <a:rPr lang="ja-JP" altLang="en-US" sz="2800" dirty="0"/>
              <a:t>）を </a:t>
            </a:r>
            <a:r>
              <a:rPr lang="en-US" altLang="ja-JP" sz="2800" i="1" dirty="0"/>
              <a:t>Σ</a:t>
            </a:r>
            <a:r>
              <a:rPr lang="ja-JP" altLang="en-US" sz="2800" dirty="0"/>
              <a:t>（</a:t>
            </a:r>
            <a:r>
              <a:rPr lang="en-US" altLang="ja-JP" sz="2800" i="1" dirty="0"/>
              <a:t>β</a:t>
            </a:r>
            <a:r>
              <a:rPr lang="en-US" altLang="ja-JP" sz="2800" dirty="0"/>
              <a:t>^</a:t>
            </a:r>
            <a:r>
              <a:rPr lang="en-US" altLang="ja-JP" sz="2800" baseline="30000" dirty="0"/>
              <a:t>T</a:t>
            </a:r>
            <a:r>
              <a:rPr lang="ja-JP" altLang="en-US" sz="2800" dirty="0"/>
              <a:t>）</a:t>
            </a:r>
            <a:r>
              <a:rPr lang="en-US" altLang="ja-JP" sz="2800" dirty="0"/>
              <a:t>	</a:t>
            </a:r>
            <a:r>
              <a:rPr lang="ja-JP" altLang="en-US" sz="2800" dirty="0"/>
              <a:t>として計算する．</a:t>
            </a:r>
            <a:endParaRPr kumimoji="1" lang="en-US" altLang="ja-JP" sz="2800" dirty="0"/>
          </a:p>
          <a:p>
            <a:endParaRPr kumimoji="1" lang="ja-JP" altLang="en-US" sz="2800" i="1" dirty="0"/>
          </a:p>
        </p:txBody>
      </p:sp>
    </p:spTree>
    <p:extLst>
      <p:ext uri="{BB962C8B-B14F-4D97-AF65-F5344CB8AC3E}">
        <p14:creationId xmlns:p14="http://schemas.microsoft.com/office/powerpoint/2010/main" val="2315842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247599-260A-39A7-50EB-40E0C87898C3}"/>
              </a:ext>
            </a:extLst>
          </p:cNvPr>
          <p:cNvSpPr>
            <a:spLocks noGrp="1"/>
          </p:cNvSpPr>
          <p:nvPr>
            <p:ph type="title"/>
          </p:nvPr>
        </p:nvSpPr>
        <p:spPr>
          <a:xfrm>
            <a:off x="215516" y="266700"/>
            <a:ext cx="8460940" cy="1104900"/>
          </a:xfrm>
        </p:spPr>
        <p:txBody>
          <a:bodyPr/>
          <a:lstStyle/>
          <a:p>
            <a:r>
              <a:rPr kumimoji="1" lang="ja-JP" altLang="en-US" sz="3600" dirty="0"/>
              <a:t>標準薬</a:t>
            </a:r>
            <a:r>
              <a:rPr kumimoji="1" lang="en-US" altLang="ja-JP" sz="3600" dirty="0"/>
              <a:t>S</a:t>
            </a:r>
            <a:r>
              <a:rPr kumimoji="1" lang="ja-JP" altLang="en-US" sz="3600" dirty="0"/>
              <a:t> と試験薬</a:t>
            </a:r>
            <a:r>
              <a:rPr kumimoji="1" lang="en-US" altLang="ja-JP" sz="3600" dirty="0"/>
              <a:t>T</a:t>
            </a:r>
            <a:r>
              <a:rPr kumimoji="1" lang="ja-JP" altLang="en-US" sz="3600" dirty="0"/>
              <a:t> の逆推定の差の分散</a:t>
            </a:r>
          </a:p>
        </p:txBody>
      </p:sp>
      <p:sp>
        <p:nvSpPr>
          <p:cNvPr id="3" name="コンテンツ プレースホルダー 2">
            <a:extLst>
              <a:ext uri="{FF2B5EF4-FFF2-40B4-BE49-F238E27FC236}">
                <a16:creationId xmlns:a16="http://schemas.microsoft.com/office/drawing/2014/main" id="{500E956A-6820-785A-5838-FB4D4EF0C21C}"/>
              </a:ext>
            </a:extLst>
          </p:cNvPr>
          <p:cNvSpPr>
            <a:spLocks noGrp="1"/>
          </p:cNvSpPr>
          <p:nvPr>
            <p:ph idx="1"/>
          </p:nvPr>
        </p:nvSpPr>
        <p:spPr>
          <a:xfrm>
            <a:off x="609600" y="1520788"/>
            <a:ext cx="8001000" cy="4114800"/>
          </a:xfrm>
        </p:spPr>
        <p:txBody>
          <a:bodyPr/>
          <a:lstStyle/>
          <a:p>
            <a:r>
              <a:rPr kumimoji="1" lang="ja-JP" altLang="en-US" sz="2800" dirty="0"/>
              <a:t>逆推定の差を，対数効力比 </a:t>
            </a:r>
            <a:r>
              <a:rPr lang="en-US" altLang="ja-JP" sz="2800" i="1" dirty="0"/>
              <a:t>ρ’ </a:t>
            </a:r>
            <a:r>
              <a:rPr lang="ja-JP" altLang="en-US" sz="2800" i="1" dirty="0"/>
              <a:t> </a:t>
            </a:r>
            <a:r>
              <a:rPr lang="ja-JP" altLang="en-US" sz="2800" dirty="0"/>
              <a:t>とする</a:t>
            </a:r>
            <a:r>
              <a:rPr lang="ja-JP" altLang="en-US" sz="2800" i="1" dirty="0"/>
              <a:t>．</a:t>
            </a:r>
            <a:endParaRPr kumimoji="1" lang="en-US" altLang="ja-JP" sz="2800" dirty="0"/>
          </a:p>
          <a:p>
            <a:pPr marL="0" indent="0">
              <a:buNone/>
            </a:pPr>
            <a:r>
              <a:rPr lang="ja-JP" altLang="en-US" sz="2800" dirty="0"/>
              <a:t>              </a:t>
            </a:r>
            <a:r>
              <a:rPr lang="en-US" altLang="ja-JP" sz="2800" i="1" dirty="0"/>
              <a:t>ρ’ = </a:t>
            </a:r>
            <a:r>
              <a:rPr lang="en-US" altLang="ja-JP" sz="2800" dirty="0"/>
              <a:t>log10</a:t>
            </a:r>
            <a:r>
              <a:rPr lang="ja-JP" altLang="en-US" sz="2800" dirty="0"/>
              <a:t>（</a:t>
            </a:r>
            <a:r>
              <a:rPr lang="en-US" altLang="ja-JP" sz="2800" i="1" dirty="0"/>
              <a:t>ρ</a:t>
            </a:r>
            <a:r>
              <a:rPr lang="ja-JP" altLang="en-US" sz="2800" dirty="0"/>
              <a:t>）</a:t>
            </a:r>
            <a:r>
              <a:rPr lang="en-US" altLang="ja-JP" sz="2800" dirty="0"/>
              <a:t>=</a:t>
            </a:r>
            <a:r>
              <a:rPr lang="ja-JP" altLang="en-US" sz="2800" dirty="0"/>
              <a:t>（</a:t>
            </a:r>
            <a:r>
              <a:rPr lang="en-US" altLang="ja-JP" sz="2800" i="1" dirty="0"/>
              <a:t> x</a:t>
            </a:r>
            <a:r>
              <a:rPr lang="en-US" altLang="ja-JP" sz="2800" baseline="-25000" dirty="0"/>
              <a:t>0</a:t>
            </a:r>
            <a:r>
              <a:rPr lang="en-US" altLang="ja-JP" sz="2800" baseline="30000" dirty="0"/>
              <a:t>S </a:t>
            </a:r>
            <a:r>
              <a:rPr lang="en-US" altLang="ja-JP" sz="2800" dirty="0"/>
              <a:t>– </a:t>
            </a:r>
            <a:r>
              <a:rPr lang="en-US" altLang="ja-JP" sz="2800" i="1" dirty="0"/>
              <a:t>x</a:t>
            </a:r>
            <a:r>
              <a:rPr lang="en-US" altLang="ja-JP" sz="2800" baseline="-25000" dirty="0"/>
              <a:t>0</a:t>
            </a:r>
            <a:r>
              <a:rPr lang="en-US" altLang="ja-JP" sz="2800" baseline="30000" dirty="0"/>
              <a:t>T</a:t>
            </a:r>
            <a:r>
              <a:rPr lang="ja-JP" altLang="en-US" sz="2800" dirty="0"/>
              <a:t>）</a:t>
            </a:r>
            <a:endParaRPr lang="en-US" altLang="ja-JP" sz="2800" baseline="30000" dirty="0"/>
          </a:p>
          <a:p>
            <a:r>
              <a:rPr kumimoji="1" lang="ja-JP" altLang="en-US" sz="2800" dirty="0"/>
              <a:t>差の分散は，</a:t>
            </a:r>
            <a:r>
              <a:rPr lang="en-US" altLang="ja-JP" sz="2800" i="1" dirty="0"/>
              <a:t>x</a:t>
            </a:r>
            <a:r>
              <a:rPr lang="en-US" altLang="ja-JP" sz="2800" baseline="-25000" dirty="0"/>
              <a:t>0</a:t>
            </a:r>
            <a:r>
              <a:rPr lang="en-US" altLang="ja-JP" sz="2800" baseline="30000" dirty="0"/>
              <a:t>S </a:t>
            </a:r>
            <a:r>
              <a:rPr lang="ja-JP" altLang="en-US" sz="2800" dirty="0"/>
              <a:t>と</a:t>
            </a:r>
            <a:r>
              <a:rPr lang="en-US" altLang="ja-JP" sz="2800" dirty="0"/>
              <a:t> </a:t>
            </a:r>
            <a:r>
              <a:rPr lang="en-US" altLang="ja-JP" sz="2800" i="1" dirty="0"/>
              <a:t>x</a:t>
            </a:r>
            <a:r>
              <a:rPr lang="en-US" altLang="ja-JP" sz="2800" baseline="-25000" dirty="0"/>
              <a:t>0</a:t>
            </a:r>
            <a:r>
              <a:rPr lang="en-US" altLang="ja-JP" sz="2800" baseline="30000" dirty="0"/>
              <a:t>T</a:t>
            </a:r>
            <a:r>
              <a:rPr lang="ja-JP" altLang="en-US" sz="2800" baseline="30000" dirty="0"/>
              <a:t> </a:t>
            </a:r>
            <a:r>
              <a:rPr lang="ja-JP" altLang="en-US" sz="2800" dirty="0"/>
              <a:t>が互いに独立</a:t>
            </a:r>
            <a:endParaRPr lang="en-US" altLang="ja-JP" sz="2800" baseline="30000" dirty="0"/>
          </a:p>
          <a:p>
            <a:pPr marL="0" indent="0">
              <a:buNone/>
            </a:pPr>
            <a:r>
              <a:rPr kumimoji="1" lang="ja-JP" altLang="en-US" sz="2800" baseline="30000" dirty="0"/>
              <a:t>              </a:t>
            </a:r>
            <a:r>
              <a:rPr lang="en-US" altLang="ja-JP" sz="2800" i="1" dirty="0"/>
              <a:t>Var</a:t>
            </a:r>
            <a:r>
              <a:rPr lang="ja-JP" altLang="en-US" sz="2800" dirty="0"/>
              <a:t>（</a:t>
            </a:r>
            <a:r>
              <a:rPr lang="en-US" altLang="ja-JP" sz="2800" i="1" dirty="0"/>
              <a:t>x</a:t>
            </a:r>
            <a:r>
              <a:rPr lang="en-US" altLang="ja-JP" sz="2800" baseline="-25000" dirty="0"/>
              <a:t>0</a:t>
            </a:r>
            <a:r>
              <a:rPr lang="en-US" altLang="ja-JP" sz="2800" baseline="30000" dirty="0"/>
              <a:t>S</a:t>
            </a:r>
            <a:r>
              <a:rPr lang="ja-JP" altLang="en-US" sz="2800" baseline="30000" dirty="0"/>
              <a:t> </a:t>
            </a:r>
            <a:r>
              <a:rPr lang="en-US" altLang="ja-JP" sz="2800" dirty="0"/>
              <a:t>– </a:t>
            </a:r>
            <a:r>
              <a:rPr lang="en-US" altLang="ja-JP" sz="2800" i="1" dirty="0"/>
              <a:t>x</a:t>
            </a:r>
            <a:r>
              <a:rPr lang="en-US" altLang="ja-JP" sz="2800" baseline="-25000" dirty="0"/>
              <a:t>0</a:t>
            </a:r>
            <a:r>
              <a:rPr lang="en-US" altLang="ja-JP" sz="2800" baseline="30000" dirty="0"/>
              <a:t>T</a:t>
            </a:r>
            <a:r>
              <a:rPr lang="ja-JP" altLang="en-US" sz="2800" dirty="0"/>
              <a:t>）</a:t>
            </a:r>
            <a:r>
              <a:rPr lang="en-US" altLang="ja-JP" sz="2800" dirty="0"/>
              <a:t>=</a:t>
            </a:r>
            <a:r>
              <a:rPr lang="en-US" altLang="ja-JP" sz="2800" i="1" dirty="0"/>
              <a:t> Var</a:t>
            </a:r>
            <a:r>
              <a:rPr lang="ja-JP" altLang="en-US" sz="2800" dirty="0"/>
              <a:t>（</a:t>
            </a:r>
            <a:r>
              <a:rPr lang="en-US" altLang="ja-JP" sz="2800" i="1" dirty="0"/>
              <a:t>x</a:t>
            </a:r>
            <a:r>
              <a:rPr lang="en-US" altLang="ja-JP" sz="2800" baseline="-25000" dirty="0"/>
              <a:t>0</a:t>
            </a:r>
            <a:r>
              <a:rPr lang="en-US" altLang="ja-JP" sz="2800" baseline="30000" dirty="0"/>
              <a:t>S</a:t>
            </a:r>
            <a:r>
              <a:rPr lang="ja-JP" altLang="en-US" sz="2800" dirty="0"/>
              <a:t>）</a:t>
            </a:r>
            <a:r>
              <a:rPr lang="en-US" altLang="ja-JP" sz="2800" dirty="0"/>
              <a:t>+</a:t>
            </a:r>
            <a:r>
              <a:rPr lang="en-US" altLang="ja-JP" sz="2800" i="1" dirty="0"/>
              <a:t>Var</a:t>
            </a:r>
            <a:r>
              <a:rPr lang="ja-JP" altLang="en-US" sz="2800" dirty="0"/>
              <a:t>（</a:t>
            </a:r>
            <a:r>
              <a:rPr lang="en-US" altLang="ja-JP" sz="2800" i="1" dirty="0"/>
              <a:t>x</a:t>
            </a:r>
            <a:r>
              <a:rPr lang="en-US" altLang="ja-JP" sz="2800" baseline="-25000" dirty="0"/>
              <a:t>0</a:t>
            </a:r>
            <a:r>
              <a:rPr lang="en-US" altLang="ja-JP" sz="2800" baseline="30000" dirty="0"/>
              <a:t>T</a:t>
            </a:r>
            <a:r>
              <a:rPr lang="ja-JP" altLang="en-US" sz="2800" dirty="0"/>
              <a:t>）</a:t>
            </a:r>
            <a:endParaRPr lang="en-US" altLang="ja-JP" sz="2800" dirty="0"/>
          </a:p>
          <a:p>
            <a:pPr marL="0" indent="0" eaLnBrk="1" hangingPunct="1">
              <a:buNone/>
            </a:pPr>
            <a:r>
              <a:rPr kumimoji="1" lang="ja-JP" altLang="en-US" sz="2800" dirty="0"/>
              <a:t>    それぞれの分散の和で求めることができる．</a:t>
            </a:r>
            <a:endParaRPr kumimoji="1" lang="en-US" altLang="ja-JP" sz="2800" dirty="0"/>
          </a:p>
          <a:p>
            <a:pPr eaLnBrk="1" hangingPunct="1"/>
            <a:r>
              <a:rPr lang="ja-JP" altLang="en-US" sz="2800" dirty="0"/>
              <a:t>効力比と</a:t>
            </a:r>
            <a:r>
              <a:rPr lang="en-US" altLang="ja-JP" sz="2800" dirty="0"/>
              <a:t>95%</a:t>
            </a:r>
            <a:r>
              <a:rPr lang="ja-JP" altLang="en-US" sz="2800" dirty="0"/>
              <a:t>信頼区間は，</a:t>
            </a:r>
            <a:r>
              <a:rPr lang="en-US" altLang="ja-JP" sz="2800" dirty="0"/>
              <a:t>10</a:t>
            </a:r>
            <a:r>
              <a:rPr lang="ja-JP" altLang="en-US" sz="2800" dirty="0"/>
              <a:t>のべき乗で求める．</a:t>
            </a:r>
            <a:endParaRPr lang="en-US" altLang="ja-JP" sz="2800" dirty="0"/>
          </a:p>
          <a:p>
            <a:pPr marL="0" indent="0" eaLnBrk="1" hangingPunct="1">
              <a:buNone/>
            </a:pPr>
            <a:r>
              <a:rPr kumimoji="1" lang="en-US" altLang="ja-JP" sz="2800" dirty="0"/>
              <a:t>      </a:t>
            </a:r>
            <a:r>
              <a:rPr kumimoji="1" lang="ja-JP" altLang="en-US" sz="2800" dirty="0"/>
              <a:t>     </a:t>
            </a:r>
            <a:r>
              <a:rPr kumimoji="1" lang="en-US" altLang="ja-JP" sz="2800" dirty="0"/>
              <a:t>   </a:t>
            </a:r>
            <a:r>
              <a:rPr lang="en-US" altLang="ja-JP" sz="2800" i="1" dirty="0"/>
              <a:t>ρ</a:t>
            </a:r>
            <a:r>
              <a:rPr lang="ja-JP" altLang="en-US" sz="2800" i="1" dirty="0"/>
              <a:t> </a:t>
            </a:r>
            <a:r>
              <a:rPr lang="en-US" altLang="ja-JP" sz="2800" dirty="0"/>
              <a:t>= 10</a:t>
            </a:r>
            <a:r>
              <a:rPr lang="en-US" altLang="ja-JP" sz="2800" i="1" baseline="30000" dirty="0"/>
              <a:t>ρ’</a:t>
            </a:r>
            <a:r>
              <a:rPr lang="en-US" altLang="ja-JP" sz="2800" i="1" dirty="0"/>
              <a:t> </a:t>
            </a:r>
            <a:r>
              <a:rPr lang="ja-JP" altLang="en-US" sz="2800" i="1" dirty="0"/>
              <a:t>，  </a:t>
            </a:r>
            <a:r>
              <a:rPr lang="en-US" altLang="ja-JP" sz="2800" i="1" dirty="0"/>
              <a:t>ρ</a:t>
            </a:r>
            <a:r>
              <a:rPr lang="en-US" altLang="ja-JP" sz="2800" i="1" baseline="30000" dirty="0"/>
              <a:t>L</a:t>
            </a:r>
            <a:r>
              <a:rPr lang="en-US" altLang="ja-JP" sz="2800" baseline="30000" dirty="0"/>
              <a:t>95%</a:t>
            </a:r>
            <a:r>
              <a:rPr lang="ja-JP" altLang="en-US" sz="2800" i="1" dirty="0"/>
              <a:t> </a:t>
            </a:r>
            <a:r>
              <a:rPr lang="en-US" altLang="ja-JP" sz="2800" dirty="0"/>
              <a:t>= 10</a:t>
            </a:r>
            <a:r>
              <a:rPr lang="en-US" altLang="ja-JP" sz="2800" i="1" baseline="30000" dirty="0"/>
              <a:t>ρ’ L</a:t>
            </a:r>
            <a:r>
              <a:rPr lang="en-US" altLang="ja-JP" sz="2800" baseline="30000" dirty="0"/>
              <a:t>95%</a:t>
            </a:r>
            <a:endParaRPr lang="en-US" altLang="ja-JP" sz="2800" i="1" dirty="0"/>
          </a:p>
          <a:p>
            <a:pPr marL="0" indent="0" eaLnBrk="1" hangingPunct="1">
              <a:buNone/>
            </a:pPr>
            <a:r>
              <a:rPr kumimoji="1" lang="en-US" altLang="ja-JP" sz="2800" i="1" dirty="0"/>
              <a:t>                      </a:t>
            </a:r>
            <a:r>
              <a:rPr kumimoji="1" lang="ja-JP" altLang="en-US" sz="2800" i="1" dirty="0"/>
              <a:t>  </a:t>
            </a:r>
            <a:r>
              <a:rPr kumimoji="1" lang="en-US" altLang="ja-JP" sz="2800" i="1" dirty="0"/>
              <a:t>        </a:t>
            </a:r>
            <a:r>
              <a:rPr lang="en-US" altLang="ja-JP" sz="2800" i="1" dirty="0"/>
              <a:t>ρ</a:t>
            </a:r>
            <a:r>
              <a:rPr lang="en-US" altLang="ja-JP" sz="2800" i="1" baseline="30000" dirty="0"/>
              <a:t>U</a:t>
            </a:r>
            <a:r>
              <a:rPr lang="en-US" altLang="ja-JP" sz="2800" baseline="30000" dirty="0"/>
              <a:t>95%</a:t>
            </a:r>
            <a:r>
              <a:rPr lang="ja-JP" altLang="en-US" sz="2800" i="1" dirty="0"/>
              <a:t> </a:t>
            </a:r>
            <a:r>
              <a:rPr lang="en-US" altLang="ja-JP" sz="2800" dirty="0"/>
              <a:t>= 10</a:t>
            </a:r>
            <a:r>
              <a:rPr lang="en-US" altLang="ja-JP" sz="2800" i="1" baseline="30000" dirty="0"/>
              <a:t>ρ’ U</a:t>
            </a:r>
            <a:r>
              <a:rPr lang="en-US" altLang="ja-JP" sz="2800" baseline="30000" dirty="0"/>
              <a:t>95%</a:t>
            </a:r>
            <a:r>
              <a:rPr lang="en-US" altLang="ja-JP" sz="2800" i="1" dirty="0"/>
              <a:t> </a:t>
            </a:r>
            <a:endParaRPr kumimoji="1" lang="ja-JP" altLang="en-US" sz="2800" dirty="0"/>
          </a:p>
        </p:txBody>
      </p:sp>
    </p:spTree>
    <p:extLst>
      <p:ext uri="{BB962C8B-B14F-4D97-AF65-F5344CB8AC3E}">
        <p14:creationId xmlns:p14="http://schemas.microsoft.com/office/powerpoint/2010/main" val="40788790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E4277-EEE7-A597-E428-ADC1FF0831E9}"/>
              </a:ext>
            </a:extLst>
          </p:cNvPr>
          <p:cNvSpPr>
            <a:spLocks noGrp="1"/>
          </p:cNvSpPr>
          <p:nvPr>
            <p:ph type="title"/>
          </p:nvPr>
        </p:nvSpPr>
        <p:spPr/>
        <p:txBody>
          <a:bodyPr/>
          <a:lstStyle/>
          <a:p>
            <a:r>
              <a:rPr kumimoji="1" lang="ja-JP" altLang="en-US" sz="3600" dirty="0"/>
              <a:t>非平行の場合の逆推定</a:t>
            </a:r>
            <a:r>
              <a:rPr lang="ja-JP" altLang="en-US" sz="3600" dirty="0"/>
              <a:t>による効力比</a:t>
            </a:r>
            <a:endParaRPr kumimoji="1" lang="ja-JP" altLang="en-US" sz="3600" dirty="0"/>
          </a:p>
        </p:txBody>
      </p:sp>
      <p:pic>
        <p:nvPicPr>
          <p:cNvPr id="3" name="図 2">
            <a:extLst>
              <a:ext uri="{FF2B5EF4-FFF2-40B4-BE49-F238E27FC236}">
                <a16:creationId xmlns:a16="http://schemas.microsoft.com/office/drawing/2014/main" id="{B75F3D0D-173C-6AED-E001-C1C66051A673}"/>
              </a:ext>
            </a:extLst>
          </p:cNvPr>
          <p:cNvPicPr>
            <a:picLocks noChangeAspect="1"/>
          </p:cNvPicPr>
          <p:nvPr/>
        </p:nvPicPr>
        <p:blipFill>
          <a:blip r:embed="rId2"/>
          <a:stretch>
            <a:fillRect/>
          </a:stretch>
        </p:blipFill>
        <p:spPr>
          <a:xfrm>
            <a:off x="685800" y="1448780"/>
            <a:ext cx="7450596" cy="4757854"/>
          </a:xfrm>
          <a:prstGeom prst="rect">
            <a:avLst/>
          </a:prstGeom>
          <a:solidFill>
            <a:schemeClr val="tx1"/>
          </a:solidFill>
        </p:spPr>
      </p:pic>
    </p:spTree>
    <p:extLst>
      <p:ext uri="{BB962C8B-B14F-4D97-AF65-F5344CB8AC3E}">
        <p14:creationId xmlns:p14="http://schemas.microsoft.com/office/powerpoint/2010/main" val="4207911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95929-EEAF-4C76-BEFA-FCF851FB1617}"/>
              </a:ext>
            </a:extLst>
          </p:cNvPr>
          <p:cNvSpPr>
            <a:spLocks noGrp="1"/>
          </p:cNvSpPr>
          <p:nvPr>
            <p:ph type="title"/>
          </p:nvPr>
        </p:nvSpPr>
        <p:spPr/>
        <p:txBody>
          <a:bodyPr/>
          <a:lstStyle/>
          <a:p>
            <a:r>
              <a:rPr kumimoji="1" lang="ja-JP" altLang="en-US" sz="3600" dirty="0"/>
              <a:t>非平行線での効力比の比較</a:t>
            </a:r>
          </a:p>
        </p:txBody>
      </p:sp>
      <p:sp>
        <p:nvSpPr>
          <p:cNvPr id="3" name="コンテンツ プレースホルダー 2">
            <a:extLst>
              <a:ext uri="{FF2B5EF4-FFF2-40B4-BE49-F238E27FC236}">
                <a16:creationId xmlns:a16="http://schemas.microsoft.com/office/drawing/2014/main" id="{F2783394-4E4E-3909-1411-59C1871998E7}"/>
              </a:ext>
            </a:extLst>
          </p:cNvPr>
          <p:cNvSpPr>
            <a:spLocks noGrp="1"/>
          </p:cNvSpPr>
          <p:nvPr>
            <p:ph idx="1"/>
          </p:nvPr>
        </p:nvSpPr>
        <p:spPr>
          <a:xfrm>
            <a:off x="571500" y="1603151"/>
            <a:ext cx="8001000" cy="1049288"/>
          </a:xfrm>
        </p:spPr>
        <p:txBody>
          <a:bodyPr/>
          <a:lstStyle/>
          <a:p>
            <a:r>
              <a:rPr kumimoji="1" lang="en-US" altLang="ja-JP" sz="2800" i="1" dirty="0"/>
              <a:t>Y</a:t>
            </a:r>
            <a:r>
              <a:rPr kumimoji="1" lang="ja-JP" altLang="en-US" sz="2800" i="1" dirty="0"/>
              <a:t> </a:t>
            </a:r>
            <a:r>
              <a:rPr kumimoji="1" lang="ja-JP" altLang="en-US" sz="2800" dirty="0"/>
              <a:t>の総平均における</a:t>
            </a:r>
            <a:r>
              <a:rPr kumimoji="1" lang="en-US" altLang="ja-JP" sz="2800" dirty="0"/>
              <a:t>95%</a:t>
            </a:r>
            <a:r>
              <a:rPr kumimoji="1" lang="ja-JP" altLang="en-US" sz="2800" dirty="0"/>
              <a:t>信頼区間は最も小さくなり，総平均</a:t>
            </a:r>
            <a:r>
              <a:rPr kumimoji="1" lang="en-US" altLang="ja-JP" sz="2800" dirty="0"/>
              <a:t>±</a:t>
            </a:r>
            <a:r>
              <a:rPr lang="en-US" altLang="ja-JP" sz="2800" dirty="0"/>
              <a:t>SD</a:t>
            </a:r>
            <a:r>
              <a:rPr lang="ja-JP" altLang="en-US" sz="2800" dirty="0"/>
              <a:t> の</a:t>
            </a:r>
            <a:r>
              <a:rPr lang="en-US" altLang="ja-JP" sz="2800" dirty="0"/>
              <a:t>95%</a:t>
            </a:r>
            <a:r>
              <a:rPr lang="ja-JP" altLang="en-US" sz="2800" dirty="0"/>
              <a:t>信頼区間を反映したい．</a:t>
            </a:r>
            <a:endParaRPr kumimoji="1" lang="en-US" altLang="ja-JP" sz="2800" dirty="0"/>
          </a:p>
        </p:txBody>
      </p:sp>
      <p:pic>
        <p:nvPicPr>
          <p:cNvPr id="4" name="図 3">
            <a:extLst>
              <a:ext uri="{FF2B5EF4-FFF2-40B4-BE49-F238E27FC236}">
                <a16:creationId xmlns:a16="http://schemas.microsoft.com/office/drawing/2014/main" id="{4D98B6F6-A654-B706-CFD2-534C2DD7A20C}"/>
              </a:ext>
            </a:extLst>
          </p:cNvPr>
          <p:cNvPicPr>
            <a:picLocks noChangeAspect="1"/>
          </p:cNvPicPr>
          <p:nvPr/>
        </p:nvPicPr>
        <p:blipFill>
          <a:blip r:embed="rId2"/>
          <a:stretch>
            <a:fillRect/>
          </a:stretch>
        </p:blipFill>
        <p:spPr>
          <a:xfrm>
            <a:off x="571500" y="2744924"/>
            <a:ext cx="3780419" cy="3423868"/>
          </a:xfrm>
          <a:prstGeom prst="rect">
            <a:avLst/>
          </a:prstGeom>
        </p:spPr>
      </p:pic>
      <p:pic>
        <p:nvPicPr>
          <p:cNvPr id="5" name="図 4">
            <a:extLst>
              <a:ext uri="{FF2B5EF4-FFF2-40B4-BE49-F238E27FC236}">
                <a16:creationId xmlns:a16="http://schemas.microsoft.com/office/drawing/2014/main" id="{777D6597-5A65-37EC-8D6D-D1EC0DBF638C}"/>
              </a:ext>
            </a:extLst>
          </p:cNvPr>
          <p:cNvPicPr>
            <a:picLocks noChangeAspect="1"/>
          </p:cNvPicPr>
          <p:nvPr/>
        </p:nvPicPr>
        <p:blipFill>
          <a:blip r:embed="rId3"/>
          <a:stretch>
            <a:fillRect/>
          </a:stretch>
        </p:blipFill>
        <p:spPr>
          <a:xfrm>
            <a:off x="4463988" y="2742482"/>
            <a:ext cx="3780419" cy="3426310"/>
          </a:xfrm>
          <a:prstGeom prst="rect">
            <a:avLst/>
          </a:prstGeom>
        </p:spPr>
      </p:pic>
      <p:sp>
        <p:nvSpPr>
          <p:cNvPr id="6" name="テキスト ボックス 5">
            <a:extLst>
              <a:ext uri="{FF2B5EF4-FFF2-40B4-BE49-F238E27FC236}">
                <a16:creationId xmlns:a16="http://schemas.microsoft.com/office/drawing/2014/main" id="{F913E6BC-3E01-5D5C-ADAB-65A8E6A2A22C}"/>
              </a:ext>
            </a:extLst>
          </p:cNvPr>
          <p:cNvSpPr txBox="1"/>
          <p:nvPr/>
        </p:nvSpPr>
        <p:spPr>
          <a:xfrm>
            <a:off x="2051720" y="3121223"/>
            <a:ext cx="2124236" cy="307777"/>
          </a:xfrm>
          <a:prstGeom prst="rect">
            <a:avLst/>
          </a:prstGeom>
          <a:noFill/>
        </p:spPr>
        <p:txBody>
          <a:bodyPr wrap="square" rtlCol="0">
            <a:spAutoFit/>
          </a:bodyPr>
          <a:lstStyle/>
          <a:p>
            <a:r>
              <a:rPr kumimoji="1" lang="ja-JP" altLang="en-US" sz="1400" dirty="0"/>
              <a:t>ひげは</a:t>
            </a:r>
            <a:r>
              <a:rPr kumimoji="1" lang="en-US" altLang="ja-JP" sz="1400" dirty="0"/>
              <a:t>95%</a:t>
            </a:r>
            <a:r>
              <a:rPr kumimoji="1" lang="ja-JP" altLang="en-US" sz="1400" dirty="0"/>
              <a:t>信頼区間</a:t>
            </a:r>
          </a:p>
        </p:txBody>
      </p:sp>
      <p:sp>
        <p:nvSpPr>
          <p:cNvPr id="7" name="テキスト ボックス 6">
            <a:extLst>
              <a:ext uri="{FF2B5EF4-FFF2-40B4-BE49-F238E27FC236}">
                <a16:creationId xmlns:a16="http://schemas.microsoft.com/office/drawing/2014/main" id="{1DF4600F-59A0-976D-FCBF-33ABAD5003FC}"/>
              </a:ext>
            </a:extLst>
          </p:cNvPr>
          <p:cNvSpPr txBox="1"/>
          <p:nvPr/>
        </p:nvSpPr>
        <p:spPr>
          <a:xfrm>
            <a:off x="5832139" y="3121222"/>
            <a:ext cx="2124236" cy="307777"/>
          </a:xfrm>
          <a:prstGeom prst="rect">
            <a:avLst/>
          </a:prstGeom>
          <a:noFill/>
        </p:spPr>
        <p:txBody>
          <a:bodyPr wrap="square" rtlCol="0">
            <a:spAutoFit/>
          </a:bodyPr>
          <a:lstStyle/>
          <a:p>
            <a:r>
              <a:rPr kumimoji="1" lang="ja-JP" altLang="en-US" sz="1400" dirty="0"/>
              <a:t>ひげは</a:t>
            </a:r>
            <a:r>
              <a:rPr kumimoji="1" lang="en-US" altLang="ja-JP" sz="1400" dirty="0"/>
              <a:t>95%</a:t>
            </a:r>
            <a:r>
              <a:rPr kumimoji="1" lang="ja-JP" altLang="en-US" sz="1400" dirty="0"/>
              <a:t>信頼区間</a:t>
            </a:r>
          </a:p>
        </p:txBody>
      </p:sp>
    </p:spTree>
    <p:extLst>
      <p:ext uri="{BB962C8B-B14F-4D97-AF65-F5344CB8AC3E}">
        <p14:creationId xmlns:p14="http://schemas.microsoft.com/office/powerpoint/2010/main" val="4159219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72993F-8F6E-6A2D-329B-F944961237D9}"/>
              </a:ext>
            </a:extLst>
          </p:cNvPr>
          <p:cNvSpPr>
            <a:spLocks noGrp="1"/>
          </p:cNvSpPr>
          <p:nvPr>
            <p:ph type="title"/>
          </p:nvPr>
        </p:nvSpPr>
        <p:spPr/>
        <p:txBody>
          <a:bodyPr/>
          <a:lstStyle/>
          <a:p>
            <a:r>
              <a:rPr kumimoji="1" lang="ja-JP" altLang="en-US" sz="3600" dirty="0"/>
              <a:t>平行な用量反応直線</a:t>
            </a:r>
          </a:p>
        </p:txBody>
      </p:sp>
      <p:sp>
        <p:nvSpPr>
          <p:cNvPr id="3" name="コンテンツ プレースホルダー 2">
            <a:extLst>
              <a:ext uri="{FF2B5EF4-FFF2-40B4-BE49-F238E27FC236}">
                <a16:creationId xmlns:a16="http://schemas.microsoft.com/office/drawing/2014/main" id="{75C53724-3275-CCD4-774B-101DC2E15F43}"/>
              </a:ext>
            </a:extLst>
          </p:cNvPr>
          <p:cNvSpPr>
            <a:spLocks noGrp="1"/>
          </p:cNvSpPr>
          <p:nvPr>
            <p:ph idx="1"/>
          </p:nvPr>
        </p:nvSpPr>
        <p:spPr>
          <a:xfrm>
            <a:off x="503548" y="1484784"/>
            <a:ext cx="8136904" cy="2844316"/>
          </a:xfrm>
        </p:spPr>
        <p:txBody>
          <a:bodyPr/>
          <a:lstStyle/>
          <a:p>
            <a:r>
              <a:rPr lang="ja-JP" altLang="en-US" sz="2800" dirty="0"/>
              <a:t>用量</a:t>
            </a:r>
            <a:r>
              <a:rPr lang="en-US" altLang="ja-JP" sz="2800" i="1" dirty="0"/>
              <a:t>dose</a:t>
            </a:r>
            <a:r>
              <a:rPr lang="ja-JP" altLang="en-US" sz="2800" dirty="0"/>
              <a:t>は，等比で与える．</a:t>
            </a:r>
            <a:endParaRPr lang="en-US" altLang="ja-JP" sz="2800" dirty="0"/>
          </a:p>
          <a:p>
            <a:pPr lvl="1"/>
            <a:r>
              <a:rPr lang="ja-JP" altLang="en-US" sz="2400" dirty="0"/>
              <a:t>対数を取ると等間隔になる．</a:t>
            </a:r>
            <a:endParaRPr lang="en-US" altLang="ja-JP" sz="2400" dirty="0"/>
          </a:p>
          <a:p>
            <a:pPr lvl="1"/>
            <a:r>
              <a:rPr lang="ja-JP" altLang="en-US" sz="2400" dirty="0"/>
              <a:t>平行な</a:t>
            </a:r>
            <a:r>
              <a:rPr lang="en-US" altLang="ja-JP" sz="2400" dirty="0"/>
              <a:t>2</a:t>
            </a:r>
            <a:r>
              <a:rPr lang="ja-JP" altLang="en-US" sz="2400" dirty="0"/>
              <a:t>本の直線の同じ反応</a:t>
            </a:r>
            <a:r>
              <a:rPr kumimoji="1" lang="en-US" altLang="ja-JP" sz="2400" i="1" dirty="0"/>
              <a:t>Y</a:t>
            </a:r>
            <a:r>
              <a:rPr kumimoji="1" lang="en-US" altLang="ja-JP" sz="2400" baseline="-25000" dirty="0"/>
              <a:t>0</a:t>
            </a:r>
            <a:r>
              <a:rPr kumimoji="1" lang="ja-JP" altLang="en-US" sz="2400" baseline="-25000" dirty="0"/>
              <a:t> </a:t>
            </a:r>
            <a:r>
              <a:rPr kumimoji="1" lang="ja-JP" altLang="en-US" sz="2400" dirty="0"/>
              <a:t>となる元の用量</a:t>
            </a:r>
            <a:endParaRPr kumimoji="1" lang="en-US" altLang="ja-JP" sz="2400" dirty="0"/>
          </a:p>
          <a:p>
            <a:pPr lvl="1"/>
            <a:r>
              <a:rPr kumimoji="1" lang="ja-JP" altLang="en-US" sz="2400" dirty="0">
                <a:solidFill>
                  <a:srgbClr val="FF0000"/>
                </a:solidFill>
              </a:rPr>
              <a:t>対数用量の差</a:t>
            </a:r>
            <a:r>
              <a:rPr kumimoji="1" lang="ja-JP" altLang="en-US" sz="2400" dirty="0"/>
              <a:t>は，元の</a:t>
            </a:r>
            <a:r>
              <a:rPr kumimoji="1" lang="ja-JP" altLang="en-US" sz="2400" dirty="0">
                <a:solidFill>
                  <a:srgbClr val="FF0000"/>
                </a:solidFill>
              </a:rPr>
              <a:t>用量の比 </a:t>
            </a:r>
            <a:r>
              <a:rPr lang="en-US" altLang="ja-JP" sz="2400" i="1" dirty="0">
                <a:solidFill>
                  <a:srgbClr val="FF0000"/>
                </a:solidFill>
              </a:rPr>
              <a:t>ρ</a:t>
            </a:r>
            <a:r>
              <a:rPr lang="ja-JP" altLang="en-US" sz="2400" i="1" dirty="0"/>
              <a:t> </a:t>
            </a:r>
            <a:r>
              <a:rPr kumimoji="1" lang="ja-JP" altLang="en-US" sz="2400" dirty="0"/>
              <a:t>となる．</a:t>
            </a:r>
            <a:endParaRPr kumimoji="1" lang="en-US" altLang="ja-JP" sz="2400" dirty="0"/>
          </a:p>
          <a:p>
            <a:pPr lvl="1"/>
            <a:r>
              <a:rPr lang="ja-JP" altLang="en-US" sz="2400" dirty="0"/>
              <a:t>同じ反応</a:t>
            </a:r>
            <a:r>
              <a:rPr kumimoji="1" lang="en-US" altLang="ja-JP" sz="2400" i="1" dirty="0"/>
              <a:t>Y</a:t>
            </a:r>
            <a:r>
              <a:rPr kumimoji="1" lang="en-US" altLang="ja-JP" sz="2400" baseline="-25000" dirty="0"/>
              <a:t>0</a:t>
            </a:r>
            <a:r>
              <a:rPr kumimoji="1" lang="ja-JP" altLang="en-US" sz="2400" baseline="-25000" dirty="0"/>
              <a:t> </a:t>
            </a:r>
            <a:r>
              <a:rPr kumimoji="1" lang="ja-JP" altLang="en-US" sz="2400" dirty="0"/>
              <a:t>に対し</a:t>
            </a:r>
            <a:r>
              <a:rPr lang="ja-JP" altLang="en-US" sz="2400" dirty="0"/>
              <a:t>一定</a:t>
            </a:r>
            <a:endParaRPr kumimoji="1" lang="en-US" altLang="ja-JP" sz="2400" dirty="0"/>
          </a:p>
          <a:p>
            <a:pPr marL="457200" lvl="1" indent="0">
              <a:buNone/>
            </a:pPr>
            <a:r>
              <a:rPr lang="ja-JP" altLang="en-US" sz="2400" dirty="0"/>
              <a:t>   の効力比 </a:t>
            </a:r>
            <a:r>
              <a:rPr lang="en-US" altLang="ja-JP" sz="2400" i="1" dirty="0"/>
              <a:t>ρ</a:t>
            </a:r>
            <a:r>
              <a:rPr lang="ja-JP" altLang="en-US" sz="2400" i="1" dirty="0"/>
              <a:t> </a:t>
            </a:r>
            <a:r>
              <a:rPr lang="ja-JP" altLang="en-US" sz="2400" dirty="0"/>
              <a:t>が得られる．</a:t>
            </a:r>
            <a:endParaRPr lang="en-US" altLang="ja-JP" sz="2400" dirty="0"/>
          </a:p>
          <a:p>
            <a:endParaRPr kumimoji="1" lang="ja-JP" altLang="en-US" sz="2800" dirty="0"/>
          </a:p>
        </p:txBody>
      </p:sp>
      <p:sp>
        <p:nvSpPr>
          <p:cNvPr id="6" name="コンテンツ プレースホルダー 2">
            <a:extLst>
              <a:ext uri="{FF2B5EF4-FFF2-40B4-BE49-F238E27FC236}">
                <a16:creationId xmlns:a16="http://schemas.microsoft.com/office/drawing/2014/main" id="{B1C587AF-C514-6FE1-14E1-DD67A3F3B5BF}"/>
              </a:ext>
            </a:extLst>
          </p:cNvPr>
          <p:cNvSpPr txBox="1">
            <a:spLocks/>
          </p:cNvSpPr>
          <p:nvPr/>
        </p:nvSpPr>
        <p:spPr bwMode="auto">
          <a:xfrm>
            <a:off x="611560" y="4218773"/>
            <a:ext cx="3570818" cy="204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800" dirty="0"/>
              <a:t>反応が </a:t>
            </a:r>
            <a:r>
              <a:rPr lang="en-US" altLang="ja-JP" sz="2800" i="1" dirty="0"/>
              <a:t>Y</a:t>
            </a:r>
            <a:r>
              <a:rPr lang="en-US" altLang="ja-JP" sz="2800" baseline="-25000" dirty="0"/>
              <a:t>0</a:t>
            </a:r>
            <a:r>
              <a:rPr lang="ja-JP" altLang="en-US" sz="2800" baseline="-25000" dirty="0"/>
              <a:t> </a:t>
            </a:r>
            <a:r>
              <a:rPr lang="en-US" altLang="ja-JP" sz="2800" dirty="0"/>
              <a:t>=</a:t>
            </a:r>
            <a:r>
              <a:rPr lang="ja-JP" altLang="en-US" sz="2800" dirty="0"/>
              <a:t> </a:t>
            </a:r>
            <a:r>
              <a:rPr lang="en-US" altLang="ja-JP" sz="2800" dirty="0"/>
              <a:t>40</a:t>
            </a:r>
          </a:p>
          <a:p>
            <a:pPr lvl="1"/>
            <a:r>
              <a:rPr kumimoji="1" lang="ja-JP" altLang="en-US" sz="2400" dirty="0"/>
              <a:t>  </a:t>
            </a:r>
            <a:r>
              <a:rPr lang="en-US" altLang="ja-JP" sz="2400" i="1" dirty="0"/>
              <a:t>ρ</a:t>
            </a:r>
            <a:r>
              <a:rPr lang="ja-JP" altLang="en-US" sz="2400" i="1" dirty="0"/>
              <a:t> </a:t>
            </a:r>
            <a:r>
              <a:rPr lang="en-US" altLang="ja-JP" sz="2400" dirty="0"/>
              <a:t>= 16 / 8 =2.0</a:t>
            </a:r>
          </a:p>
          <a:p>
            <a:r>
              <a:rPr lang="ja-JP" altLang="en-US" sz="2800" dirty="0"/>
              <a:t>反応が </a:t>
            </a:r>
            <a:r>
              <a:rPr lang="en-US" altLang="ja-JP" sz="2800" i="1" dirty="0"/>
              <a:t>Y</a:t>
            </a:r>
            <a:r>
              <a:rPr lang="en-US" altLang="ja-JP" sz="2800" baseline="-25000" dirty="0"/>
              <a:t>0</a:t>
            </a:r>
            <a:r>
              <a:rPr lang="ja-JP" altLang="en-US" sz="2800" baseline="-25000" dirty="0"/>
              <a:t> </a:t>
            </a:r>
            <a:r>
              <a:rPr lang="en-US" altLang="ja-JP" sz="2800" dirty="0"/>
              <a:t>=</a:t>
            </a:r>
            <a:r>
              <a:rPr lang="ja-JP" altLang="en-US" sz="2800" dirty="0"/>
              <a:t> </a:t>
            </a:r>
            <a:r>
              <a:rPr lang="en-US" altLang="ja-JP" sz="2800" dirty="0"/>
              <a:t>30</a:t>
            </a:r>
          </a:p>
          <a:p>
            <a:pPr lvl="1"/>
            <a:r>
              <a:rPr lang="ja-JP" altLang="en-US" sz="2400" dirty="0"/>
              <a:t>  </a:t>
            </a:r>
            <a:r>
              <a:rPr lang="en-US" altLang="ja-JP" sz="2400" i="1" dirty="0"/>
              <a:t>ρ</a:t>
            </a:r>
            <a:r>
              <a:rPr lang="ja-JP" altLang="en-US" sz="2400" i="1" dirty="0"/>
              <a:t> </a:t>
            </a:r>
            <a:r>
              <a:rPr lang="en-US" altLang="ja-JP" sz="2400" dirty="0"/>
              <a:t>= 8 / 4 = 2.0</a:t>
            </a:r>
            <a:endParaRPr lang="ja-JP" altLang="en-US" sz="2400" dirty="0"/>
          </a:p>
        </p:txBody>
      </p:sp>
      <p:pic>
        <p:nvPicPr>
          <p:cNvPr id="5" name="図 4">
            <a:extLst>
              <a:ext uri="{FF2B5EF4-FFF2-40B4-BE49-F238E27FC236}">
                <a16:creationId xmlns:a16="http://schemas.microsoft.com/office/drawing/2014/main" id="{2D744805-EC28-A5E7-CDF7-21681F3D026D}"/>
              </a:ext>
            </a:extLst>
          </p:cNvPr>
          <p:cNvPicPr>
            <a:picLocks noChangeAspect="1"/>
          </p:cNvPicPr>
          <p:nvPr/>
        </p:nvPicPr>
        <p:blipFill>
          <a:blip r:embed="rId2">
            <a:lum bright="-20000" contrast="40000"/>
          </a:blip>
          <a:stretch>
            <a:fillRect/>
          </a:stretch>
        </p:blipFill>
        <p:spPr>
          <a:xfrm>
            <a:off x="4463988" y="3389791"/>
            <a:ext cx="3148623" cy="3081104"/>
          </a:xfrm>
          <a:prstGeom prst="rect">
            <a:avLst/>
          </a:prstGeom>
        </p:spPr>
      </p:pic>
    </p:spTree>
    <p:extLst>
      <p:ext uri="{BB962C8B-B14F-4D97-AF65-F5344CB8AC3E}">
        <p14:creationId xmlns:p14="http://schemas.microsoft.com/office/powerpoint/2010/main" val="3295178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90018B-081D-66DF-17F8-90A1619E5AC0}"/>
              </a:ext>
            </a:extLst>
          </p:cNvPr>
          <p:cNvSpPr>
            <a:spLocks noGrp="1"/>
          </p:cNvSpPr>
          <p:nvPr>
            <p:ph type="title"/>
          </p:nvPr>
        </p:nvSpPr>
        <p:spPr/>
        <p:txBody>
          <a:bodyPr/>
          <a:lstStyle/>
          <a:p>
            <a:r>
              <a:rPr kumimoji="1" lang="ja-JP" altLang="en-US" sz="3600" dirty="0"/>
              <a:t>平行線のあてはめ</a:t>
            </a:r>
            <a:r>
              <a:rPr lang="ja-JP" altLang="en-US" sz="3600" dirty="0"/>
              <a:t>（</a:t>
            </a:r>
            <a:r>
              <a:rPr lang="en-US" altLang="ja-JP" sz="3600" dirty="0"/>
              <a:t>Excel</a:t>
            </a:r>
            <a:r>
              <a:rPr lang="ja-JP" altLang="en-US" sz="3600" dirty="0"/>
              <a:t>）</a:t>
            </a:r>
            <a:endParaRPr kumimoji="1" lang="ja-JP" altLang="en-US" sz="3600" dirty="0"/>
          </a:p>
        </p:txBody>
      </p:sp>
      <p:sp>
        <p:nvSpPr>
          <p:cNvPr id="3" name="コンテンツ プレースホルダー 2">
            <a:extLst>
              <a:ext uri="{FF2B5EF4-FFF2-40B4-BE49-F238E27FC236}">
                <a16:creationId xmlns:a16="http://schemas.microsoft.com/office/drawing/2014/main" id="{F33829AE-D5B7-1B07-4A46-FE2E961459D5}"/>
              </a:ext>
            </a:extLst>
          </p:cNvPr>
          <p:cNvSpPr>
            <a:spLocks noGrp="1"/>
          </p:cNvSpPr>
          <p:nvPr>
            <p:ph idx="1"/>
          </p:nvPr>
        </p:nvSpPr>
        <p:spPr/>
        <p:txBody>
          <a:bodyPr/>
          <a:lstStyle/>
          <a:p>
            <a:endParaRPr kumimoji="1" lang="ja-JP" altLang="en-US"/>
          </a:p>
        </p:txBody>
      </p:sp>
      <p:pic>
        <p:nvPicPr>
          <p:cNvPr id="10" name="図 9">
            <a:extLst>
              <a:ext uri="{FF2B5EF4-FFF2-40B4-BE49-F238E27FC236}">
                <a16:creationId xmlns:a16="http://schemas.microsoft.com/office/drawing/2014/main" id="{4A628C86-52EA-5603-33C6-215C3F86A058}"/>
              </a:ext>
            </a:extLst>
          </p:cNvPr>
          <p:cNvPicPr>
            <a:picLocks noChangeAspect="1"/>
          </p:cNvPicPr>
          <p:nvPr/>
        </p:nvPicPr>
        <p:blipFill>
          <a:blip r:embed="rId2"/>
          <a:stretch>
            <a:fillRect/>
          </a:stretch>
        </p:blipFill>
        <p:spPr>
          <a:xfrm>
            <a:off x="462463" y="1448780"/>
            <a:ext cx="8295273" cy="4644516"/>
          </a:xfrm>
          <a:prstGeom prst="rect">
            <a:avLst/>
          </a:prstGeom>
          <a:solidFill>
            <a:schemeClr val="tx1"/>
          </a:solidFill>
        </p:spPr>
      </p:pic>
      <p:sp>
        <p:nvSpPr>
          <p:cNvPr id="4" name="コンテンツ プレースホルダー 2">
            <a:extLst>
              <a:ext uri="{FF2B5EF4-FFF2-40B4-BE49-F238E27FC236}">
                <a16:creationId xmlns:a16="http://schemas.microsoft.com/office/drawing/2014/main" id="{023BDDB2-CBE4-0BB0-5C8E-AB7DA519C7C0}"/>
              </a:ext>
            </a:extLst>
          </p:cNvPr>
          <p:cNvSpPr txBox="1">
            <a:spLocks/>
          </p:cNvSpPr>
          <p:nvPr/>
        </p:nvSpPr>
        <p:spPr bwMode="auto">
          <a:xfrm>
            <a:off x="971600" y="4539708"/>
            <a:ext cx="2988332" cy="1340771"/>
          </a:xfrm>
          <a:prstGeom prst="rect">
            <a:avLst/>
          </a:prstGeom>
          <a:solidFill>
            <a:schemeClr val="tx1"/>
          </a:solidFill>
          <a:ln>
            <a:noFill/>
          </a:ln>
          <a:effec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buNone/>
            </a:pPr>
            <a:r>
              <a:rPr lang="ja-JP" altLang="en-US" sz="1800" dirty="0"/>
              <a:t>   標準薬</a:t>
            </a:r>
            <a:r>
              <a:rPr lang="en-US" altLang="ja-JP" sz="1800" dirty="0"/>
              <a:t>S</a:t>
            </a:r>
            <a:r>
              <a:rPr lang="ja-JP" altLang="en-US" sz="1800" dirty="0"/>
              <a:t>の場合  （</a:t>
            </a:r>
            <a:r>
              <a:rPr lang="en-US" altLang="ja-JP" sz="1800" i="1" dirty="0"/>
              <a:t>a</a:t>
            </a:r>
            <a:r>
              <a:rPr lang="en-US" altLang="ja-JP" sz="1800" baseline="-25000" dirty="0"/>
              <a:t>2</a:t>
            </a:r>
            <a:r>
              <a:rPr lang="en-US" altLang="ja-JP" sz="1800" dirty="0"/>
              <a:t>=0</a:t>
            </a:r>
            <a:r>
              <a:rPr lang="ja-JP" altLang="en-US" sz="1800" dirty="0"/>
              <a:t>）</a:t>
            </a:r>
            <a:endParaRPr lang="en-US" altLang="ja-JP" sz="1800" dirty="0"/>
          </a:p>
          <a:p>
            <a:pPr marL="0" indent="0" algn="just">
              <a:buNone/>
            </a:pPr>
            <a:r>
              <a:rPr lang="ja-JP" altLang="en-US" sz="1800" dirty="0"/>
              <a:t>   試験薬</a:t>
            </a:r>
            <a:r>
              <a:rPr lang="en-US" altLang="ja-JP" sz="1800" dirty="0"/>
              <a:t>T</a:t>
            </a:r>
            <a:r>
              <a:rPr lang="ja-JP" altLang="en-US" sz="1800" dirty="0"/>
              <a:t>の場合   （</a:t>
            </a:r>
            <a:r>
              <a:rPr lang="en-US" altLang="ja-JP" sz="1800" i="1" dirty="0"/>
              <a:t>a</a:t>
            </a:r>
            <a:r>
              <a:rPr lang="en-US" altLang="ja-JP" sz="1800" baseline="-25000" dirty="0"/>
              <a:t>2</a:t>
            </a:r>
            <a:r>
              <a:rPr lang="en-US" altLang="ja-JP" sz="1800" dirty="0"/>
              <a:t>=1</a:t>
            </a:r>
            <a:r>
              <a:rPr lang="ja-JP" altLang="en-US" sz="1800" dirty="0"/>
              <a:t>）</a:t>
            </a:r>
            <a:endParaRPr lang="en-US" altLang="ja-JP" sz="1800" dirty="0"/>
          </a:p>
          <a:p>
            <a:pPr marL="0" indent="0" algn="just">
              <a:buNone/>
            </a:pPr>
            <a:r>
              <a:rPr lang="en-US" altLang="ja-JP" sz="1800" i="1" dirty="0"/>
              <a:t>a</a:t>
            </a:r>
            <a:r>
              <a:rPr lang="en-US" altLang="ja-JP" sz="1800" baseline="-25000" dirty="0"/>
              <a:t>2</a:t>
            </a:r>
            <a:r>
              <a:rPr lang="ja-JP" altLang="en-US" sz="1800" dirty="0">
                <a:sym typeface="Wingdings" panose="05000000000000000000" pitchFamily="2" charset="2"/>
              </a:rPr>
              <a:t>の係数（パラメータ）が平行線の切片の差となる．</a:t>
            </a:r>
            <a:endParaRPr lang="en-US" altLang="ja-JP" sz="1800" dirty="0">
              <a:sym typeface="Wingdings" panose="05000000000000000000" pitchFamily="2" charset="2"/>
            </a:endParaRPr>
          </a:p>
        </p:txBody>
      </p:sp>
    </p:spTree>
    <p:extLst>
      <p:ext uri="{BB962C8B-B14F-4D97-AF65-F5344CB8AC3E}">
        <p14:creationId xmlns:p14="http://schemas.microsoft.com/office/powerpoint/2010/main" val="1327243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4C0111-3957-57BB-D229-EE37B804AC95}"/>
              </a:ext>
            </a:extLst>
          </p:cNvPr>
          <p:cNvSpPr>
            <a:spLocks noGrp="1"/>
          </p:cNvSpPr>
          <p:nvPr>
            <p:ph type="title"/>
          </p:nvPr>
        </p:nvSpPr>
        <p:spPr>
          <a:xfrm>
            <a:off x="395536" y="266700"/>
            <a:ext cx="8244916" cy="1104900"/>
          </a:xfrm>
        </p:spPr>
        <p:txBody>
          <a:bodyPr/>
          <a:lstStyle/>
          <a:p>
            <a:r>
              <a:rPr kumimoji="1" lang="ja-JP" altLang="en-US" sz="3600" dirty="0"/>
              <a:t>平行線の場合の効力比と</a:t>
            </a:r>
            <a:r>
              <a:rPr kumimoji="1" lang="en-US" altLang="ja-JP" sz="3600" dirty="0"/>
              <a:t>95%</a:t>
            </a:r>
            <a:r>
              <a:rPr kumimoji="1" lang="ja-JP" altLang="en-US" sz="3600" dirty="0"/>
              <a:t>信頼区間</a:t>
            </a:r>
          </a:p>
        </p:txBody>
      </p:sp>
      <p:pic>
        <p:nvPicPr>
          <p:cNvPr id="3" name="図 2">
            <a:extLst>
              <a:ext uri="{FF2B5EF4-FFF2-40B4-BE49-F238E27FC236}">
                <a16:creationId xmlns:a16="http://schemas.microsoft.com/office/drawing/2014/main" id="{A51028EC-B31E-2E2D-F830-6FD34CC3592D}"/>
              </a:ext>
            </a:extLst>
          </p:cNvPr>
          <p:cNvPicPr>
            <a:picLocks noChangeAspect="1"/>
          </p:cNvPicPr>
          <p:nvPr/>
        </p:nvPicPr>
        <p:blipFill>
          <a:blip r:embed="rId2"/>
          <a:stretch>
            <a:fillRect/>
          </a:stretch>
        </p:blipFill>
        <p:spPr>
          <a:xfrm>
            <a:off x="6427808" y="2915787"/>
            <a:ext cx="2212644" cy="2713209"/>
          </a:xfrm>
          <a:prstGeom prst="rect">
            <a:avLst/>
          </a:prstGeom>
        </p:spPr>
      </p:pic>
      <p:sp>
        <p:nvSpPr>
          <p:cNvPr id="6" name="テキスト ボックス 5">
            <a:extLst>
              <a:ext uri="{FF2B5EF4-FFF2-40B4-BE49-F238E27FC236}">
                <a16:creationId xmlns:a16="http://schemas.microsoft.com/office/drawing/2014/main" id="{C3E1DB2C-4292-22EB-A425-82EB29B55E2E}"/>
              </a:ext>
            </a:extLst>
          </p:cNvPr>
          <p:cNvSpPr txBox="1"/>
          <p:nvPr/>
        </p:nvSpPr>
        <p:spPr>
          <a:xfrm>
            <a:off x="179512" y="5105776"/>
            <a:ext cx="6204532" cy="1046440"/>
          </a:xfrm>
          <a:prstGeom prst="rect">
            <a:avLst/>
          </a:prstGeom>
          <a:noFill/>
        </p:spPr>
        <p:txBody>
          <a:bodyPr wrap="square">
            <a:spAutoFit/>
          </a:bodyPr>
          <a:lstStyle/>
          <a:p>
            <a:pPr marL="0" indent="0">
              <a:buNone/>
            </a:pPr>
            <a:r>
              <a:rPr lang="ja-JP" altLang="en-US" sz="1600" b="1" dirty="0">
                <a:latin typeface="ＭＳ Ｐゴシック" panose="020B0600070205080204" pitchFamily="50" charset="-128"/>
                <a:ea typeface="ＭＳ Ｐゴシック" panose="020B0600070205080204" pitchFamily="50" charset="-128"/>
              </a:rPr>
              <a:t>文献： 高橋行雄（</a:t>
            </a:r>
            <a:r>
              <a:rPr lang="en-US" altLang="ja-JP" sz="1600" b="1" dirty="0">
                <a:latin typeface="ＭＳ Ｐゴシック" panose="020B0600070205080204" pitchFamily="50" charset="-128"/>
                <a:ea typeface="ＭＳ Ｐゴシック" panose="020B0600070205080204" pitchFamily="50" charset="-128"/>
              </a:rPr>
              <a:t>2021</a:t>
            </a:r>
            <a:r>
              <a:rPr lang="ja-JP" altLang="en-US" sz="1600" b="1" dirty="0">
                <a:latin typeface="ＭＳ Ｐゴシック" panose="020B0600070205080204" pitchFamily="50" charset="-128"/>
                <a:ea typeface="ＭＳ Ｐゴシック" panose="020B0600070205080204" pitchFamily="50" charset="-128"/>
              </a:rPr>
              <a:t>），最尤法によるポアソン回帰，カクワークス社．</a:t>
            </a:r>
            <a:endParaRPr lang="en-US" altLang="ja-JP" sz="1600" b="1" dirty="0">
              <a:latin typeface="ＭＳ Ｐゴシック" panose="020B0600070205080204" pitchFamily="50" charset="-128"/>
              <a:ea typeface="ＭＳ Ｐゴシック" panose="020B0600070205080204" pitchFamily="50" charset="-128"/>
            </a:endParaRPr>
          </a:p>
          <a:p>
            <a:pPr marL="0" indent="0">
              <a:buNone/>
            </a:pPr>
            <a:r>
              <a:rPr kumimoji="1" lang="ja-JP" altLang="en-US" sz="1600" b="1" dirty="0">
                <a:latin typeface="ＭＳ Ｐゴシック" panose="020B0600070205080204" pitchFamily="50" charset="-128"/>
                <a:ea typeface="ＭＳ Ｐゴシック" panose="020B0600070205080204" pitchFamily="50" charset="-128"/>
              </a:rPr>
              <a:t>          第</a:t>
            </a:r>
            <a:r>
              <a:rPr kumimoji="1" lang="en-US" altLang="ja-JP" sz="1600" b="1" dirty="0">
                <a:latin typeface="ＭＳ Ｐゴシック" panose="020B0600070205080204" pitchFamily="50" charset="-128"/>
                <a:ea typeface="ＭＳ Ｐゴシック" panose="020B0600070205080204" pitchFamily="50" charset="-128"/>
              </a:rPr>
              <a:t>8.2</a:t>
            </a:r>
            <a:r>
              <a:rPr kumimoji="1" lang="ja-JP" altLang="en-US" sz="1600" b="1" dirty="0">
                <a:latin typeface="ＭＳ Ｐゴシック" panose="020B0600070205080204" pitchFamily="50" charset="-128"/>
                <a:ea typeface="ＭＳ Ｐゴシック" panose="020B0600070205080204" pitchFamily="50" charset="-128"/>
              </a:rPr>
              <a:t>節 切片は異なるが</a:t>
            </a:r>
            <a:endParaRPr kumimoji="1" lang="en-US" altLang="ja-JP" sz="1600" b="1" dirty="0">
              <a:latin typeface="ＭＳ Ｐゴシック" panose="020B0600070205080204" pitchFamily="50" charset="-128"/>
              <a:ea typeface="ＭＳ Ｐゴシック" panose="020B0600070205080204" pitchFamily="50" charset="-128"/>
            </a:endParaRPr>
          </a:p>
          <a:p>
            <a:pPr marL="0" indent="0">
              <a:buNone/>
            </a:pPr>
            <a:r>
              <a:rPr lang="ja-JP" altLang="en-US" sz="1600" b="1" dirty="0">
                <a:latin typeface="ＭＳ Ｐゴシック" panose="020B0600070205080204" pitchFamily="50" charset="-128"/>
                <a:ea typeface="ＭＳ Ｐゴシック" panose="020B0600070205080204" pitchFamily="50" charset="-128"/>
              </a:rPr>
              <a:t>                  共通の傾きを持つ</a:t>
            </a:r>
            <a:r>
              <a:rPr kumimoji="1" lang="en-US" altLang="ja-JP" sz="1600" b="1" dirty="0">
                <a:latin typeface="ＭＳ Ｐゴシック" panose="020B0600070205080204" pitchFamily="50" charset="-128"/>
                <a:ea typeface="ＭＳ Ｐゴシック" panose="020B0600070205080204" pitchFamily="50" charset="-128"/>
              </a:rPr>
              <a:t>2</a:t>
            </a:r>
            <a:r>
              <a:rPr kumimoji="1" lang="ja-JP" altLang="en-US" sz="1600" b="1" dirty="0">
                <a:latin typeface="ＭＳ Ｐゴシック" panose="020B0600070205080204" pitchFamily="50" charset="-128"/>
                <a:ea typeface="ＭＳ Ｐゴシック" panose="020B0600070205080204" pitchFamily="50" charset="-128"/>
              </a:rPr>
              <a:t>本の回帰直線 </a:t>
            </a:r>
            <a:r>
              <a:rPr lang="en-US" altLang="ja-JP" sz="1600" b="1" dirty="0">
                <a:latin typeface="ＭＳ Ｐゴシック" panose="020B0600070205080204" pitchFamily="50" charset="-128"/>
                <a:ea typeface="ＭＳ Ｐゴシック" panose="020B0600070205080204" pitchFamily="50" charset="-128"/>
              </a:rPr>
              <a:t>277-283</a:t>
            </a:r>
            <a:r>
              <a:rPr lang="ja-JP" altLang="en-US" sz="1600" dirty="0">
                <a:latin typeface="ＭＳ Ｐゴシック" panose="020B0600070205080204" pitchFamily="50" charset="-128"/>
                <a:ea typeface="ＭＳ Ｐゴシック" panose="020B0600070205080204" pitchFamily="50" charset="-128"/>
              </a:rPr>
              <a:t>．</a:t>
            </a:r>
            <a:endParaRPr lang="en-US" altLang="ja-JP" sz="1600" dirty="0">
              <a:latin typeface="ＭＳ Ｐゴシック" panose="020B0600070205080204" pitchFamily="50" charset="-128"/>
              <a:ea typeface="ＭＳ Ｐゴシック" panose="020B0600070205080204" pitchFamily="50" charset="-128"/>
            </a:endParaRPr>
          </a:p>
          <a:p>
            <a:pPr marL="0" indent="0">
              <a:buNone/>
            </a:pPr>
            <a:r>
              <a:rPr lang="ja-JP" altLang="en-US" sz="1400" dirty="0"/>
              <a:t>．</a:t>
            </a:r>
            <a:endParaRPr kumimoji="1" lang="en-US" altLang="ja-JP" sz="1400" dirty="0"/>
          </a:p>
        </p:txBody>
      </p:sp>
      <p:pic>
        <p:nvPicPr>
          <p:cNvPr id="5" name="図 4">
            <a:extLst>
              <a:ext uri="{FF2B5EF4-FFF2-40B4-BE49-F238E27FC236}">
                <a16:creationId xmlns:a16="http://schemas.microsoft.com/office/drawing/2014/main" id="{1F2D0544-0EE7-7D97-287F-CC850299420A}"/>
              </a:ext>
            </a:extLst>
          </p:cNvPr>
          <p:cNvPicPr>
            <a:picLocks noChangeAspect="1"/>
          </p:cNvPicPr>
          <p:nvPr/>
        </p:nvPicPr>
        <p:blipFill>
          <a:blip r:embed="rId3"/>
          <a:stretch>
            <a:fillRect/>
          </a:stretch>
        </p:blipFill>
        <p:spPr>
          <a:xfrm>
            <a:off x="625466" y="1529531"/>
            <a:ext cx="3930254" cy="3154898"/>
          </a:xfrm>
          <a:prstGeom prst="rect">
            <a:avLst/>
          </a:prstGeom>
          <a:solidFill>
            <a:schemeClr val="tx1"/>
          </a:solidFill>
        </p:spPr>
      </p:pic>
      <p:pic>
        <p:nvPicPr>
          <p:cNvPr id="8" name="図 7">
            <a:extLst>
              <a:ext uri="{FF2B5EF4-FFF2-40B4-BE49-F238E27FC236}">
                <a16:creationId xmlns:a16="http://schemas.microsoft.com/office/drawing/2014/main" id="{301B898C-D0B0-9E78-3F1F-69D16430813D}"/>
              </a:ext>
            </a:extLst>
          </p:cNvPr>
          <p:cNvPicPr>
            <a:picLocks noChangeAspect="1"/>
          </p:cNvPicPr>
          <p:nvPr/>
        </p:nvPicPr>
        <p:blipFill>
          <a:blip r:embed="rId4"/>
          <a:stretch>
            <a:fillRect/>
          </a:stretch>
        </p:blipFill>
        <p:spPr>
          <a:xfrm>
            <a:off x="4968047" y="1542875"/>
            <a:ext cx="3489175" cy="1258002"/>
          </a:xfrm>
          <a:prstGeom prst="rect">
            <a:avLst/>
          </a:prstGeom>
          <a:solidFill>
            <a:schemeClr val="tx1"/>
          </a:solidFill>
        </p:spPr>
      </p:pic>
    </p:spTree>
    <p:extLst>
      <p:ext uri="{BB962C8B-B14F-4D97-AF65-F5344CB8AC3E}">
        <p14:creationId xmlns:p14="http://schemas.microsoft.com/office/powerpoint/2010/main" val="1110960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kumimoji="1" lang="ja-JP" altLang="en-US" sz="3600" dirty="0"/>
              <a:t>非平行と平行の場合の効力比の比較</a:t>
            </a:r>
          </a:p>
        </p:txBody>
      </p:sp>
      <p:sp>
        <p:nvSpPr>
          <p:cNvPr id="4" name="コンテンツ プレースホルダー 2">
            <a:extLst>
              <a:ext uri="{FF2B5EF4-FFF2-40B4-BE49-F238E27FC236}">
                <a16:creationId xmlns:a16="http://schemas.microsoft.com/office/drawing/2014/main" id="{25B631D1-2DBD-6234-65BA-2ABF754FD28B}"/>
              </a:ext>
            </a:extLst>
          </p:cNvPr>
          <p:cNvSpPr>
            <a:spLocks noGrp="1"/>
          </p:cNvSpPr>
          <p:nvPr>
            <p:ph idx="1"/>
          </p:nvPr>
        </p:nvSpPr>
        <p:spPr>
          <a:xfrm>
            <a:off x="689805" y="1477432"/>
            <a:ext cx="8001000" cy="2347612"/>
          </a:xfrm>
        </p:spPr>
        <p:txBody>
          <a:bodyPr/>
          <a:lstStyle/>
          <a:p>
            <a:pPr algn="just" eaLnBrk="1" hangingPunct="1"/>
            <a:r>
              <a:rPr lang="en-US" altLang="ja-JP" sz="2800" i="1" dirty="0"/>
              <a:t>Y</a:t>
            </a:r>
            <a:r>
              <a:rPr lang="ja-JP" altLang="en-US" sz="2800" dirty="0"/>
              <a:t> の総平均における“平行”と“非平行”での効力比と</a:t>
            </a:r>
            <a:r>
              <a:rPr lang="en-US" altLang="ja-JP" sz="2800" dirty="0"/>
              <a:t>95%</a:t>
            </a:r>
            <a:r>
              <a:rPr lang="ja-JP" altLang="en-US" sz="2800" dirty="0"/>
              <a:t>信頼区間は，ほぼ等しい．過小評価．</a:t>
            </a:r>
            <a:endParaRPr lang="en-US" altLang="ja-JP" sz="2800" dirty="0"/>
          </a:p>
          <a:p>
            <a:pPr algn="just" eaLnBrk="1" hangingPunct="1"/>
            <a:r>
              <a:rPr lang="ja-JP" altLang="en-US" sz="2800" dirty="0"/>
              <a:t>非平行の場合の総平均</a:t>
            </a:r>
            <a:r>
              <a:rPr lang="en-US" altLang="ja-JP" sz="2800" dirty="0"/>
              <a:t>±SD</a:t>
            </a:r>
            <a:r>
              <a:rPr lang="ja-JP" altLang="en-US" sz="2800" dirty="0"/>
              <a:t>における</a:t>
            </a:r>
            <a:r>
              <a:rPr lang="en-US" altLang="ja-JP" sz="2800" dirty="0"/>
              <a:t>95%</a:t>
            </a:r>
            <a:r>
              <a:rPr lang="ja-JP" altLang="en-US" sz="2800" dirty="0"/>
              <a:t>信頼区間のブレを考慮した （</a:t>
            </a:r>
            <a:r>
              <a:rPr lang="en-US" altLang="ja-JP" sz="2800" dirty="0">
                <a:solidFill>
                  <a:srgbClr val="FF0000"/>
                </a:solidFill>
              </a:rPr>
              <a:t>2.16</a:t>
            </a:r>
            <a:r>
              <a:rPr lang="ja-JP" altLang="en-US" sz="2800" dirty="0"/>
              <a:t>～</a:t>
            </a:r>
            <a:r>
              <a:rPr lang="en-US" altLang="ja-JP" sz="2800" dirty="0">
                <a:solidFill>
                  <a:srgbClr val="FF0000"/>
                </a:solidFill>
              </a:rPr>
              <a:t>7.17</a:t>
            </a:r>
            <a:r>
              <a:rPr lang="ja-JP" altLang="en-US" sz="2800" dirty="0"/>
              <a:t>） が，非平行の場合の</a:t>
            </a:r>
            <a:r>
              <a:rPr lang="en-US" altLang="ja-JP" sz="2800" dirty="0"/>
              <a:t>95%</a:t>
            </a:r>
            <a:r>
              <a:rPr lang="ja-JP" altLang="en-US" sz="2800" dirty="0"/>
              <a:t>信頼区間もどきとなる．</a:t>
            </a:r>
            <a:endParaRPr kumimoji="1" lang="en-US" altLang="ja-JP" sz="2800" dirty="0"/>
          </a:p>
        </p:txBody>
      </p:sp>
      <p:pic>
        <p:nvPicPr>
          <p:cNvPr id="6" name="図 5">
            <a:extLst>
              <a:ext uri="{FF2B5EF4-FFF2-40B4-BE49-F238E27FC236}">
                <a16:creationId xmlns:a16="http://schemas.microsoft.com/office/drawing/2014/main" id="{2B4F048A-6EC8-57A1-78DC-3AFDCB9E8B85}"/>
              </a:ext>
            </a:extLst>
          </p:cNvPr>
          <p:cNvPicPr>
            <a:picLocks noChangeAspect="1"/>
          </p:cNvPicPr>
          <p:nvPr/>
        </p:nvPicPr>
        <p:blipFill>
          <a:blip r:embed="rId2"/>
          <a:stretch>
            <a:fillRect/>
          </a:stretch>
        </p:blipFill>
        <p:spPr>
          <a:xfrm>
            <a:off x="2080015" y="3825044"/>
            <a:ext cx="5220580" cy="2566785"/>
          </a:xfrm>
          <a:prstGeom prst="rect">
            <a:avLst/>
          </a:prstGeom>
          <a:solidFill>
            <a:schemeClr val="tx1"/>
          </a:solidFill>
        </p:spPr>
      </p:pic>
    </p:spTree>
    <p:extLst>
      <p:ext uri="{BB962C8B-B14F-4D97-AF65-F5344CB8AC3E}">
        <p14:creationId xmlns:p14="http://schemas.microsoft.com/office/powerpoint/2010/main" val="12147612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556062-71FF-C86B-0903-599079D5D83D}"/>
              </a:ext>
            </a:extLst>
          </p:cNvPr>
          <p:cNvSpPr>
            <a:spLocks noGrp="1"/>
          </p:cNvSpPr>
          <p:nvPr>
            <p:ph type="title"/>
          </p:nvPr>
        </p:nvSpPr>
        <p:spPr/>
        <p:txBody>
          <a:bodyPr/>
          <a:lstStyle/>
          <a:p>
            <a:r>
              <a:rPr kumimoji="1" lang="ja-JP" altLang="en-US" sz="3600" dirty="0"/>
              <a:t>実験研究者の提言</a:t>
            </a:r>
          </a:p>
        </p:txBody>
      </p:sp>
      <p:sp>
        <p:nvSpPr>
          <p:cNvPr id="3" name="コンテンツ プレースホルダー 2">
            <a:extLst>
              <a:ext uri="{FF2B5EF4-FFF2-40B4-BE49-F238E27FC236}">
                <a16:creationId xmlns:a16="http://schemas.microsoft.com/office/drawing/2014/main" id="{0B936B18-F89F-83A2-69A4-AC8AD5184D8B}"/>
              </a:ext>
            </a:extLst>
          </p:cNvPr>
          <p:cNvSpPr>
            <a:spLocks noGrp="1"/>
          </p:cNvSpPr>
          <p:nvPr>
            <p:ph idx="1"/>
          </p:nvPr>
        </p:nvSpPr>
        <p:spPr>
          <a:xfrm>
            <a:off x="571500" y="1520788"/>
            <a:ext cx="8001000" cy="4356484"/>
          </a:xfrm>
        </p:spPr>
        <p:txBody>
          <a:bodyPr/>
          <a:lstStyle/>
          <a:p>
            <a:pPr algn="just"/>
            <a:r>
              <a:rPr kumimoji="1" lang="ja-JP" altLang="en-US" sz="2800" dirty="0"/>
              <a:t>平行と見なした場合の効力比は </a:t>
            </a:r>
            <a:r>
              <a:rPr kumimoji="1" lang="en-US" altLang="ja-JP" sz="2800" dirty="0">
                <a:solidFill>
                  <a:srgbClr val="FF0000"/>
                </a:solidFill>
              </a:rPr>
              <a:t>3.91</a:t>
            </a:r>
            <a:r>
              <a:rPr kumimoji="1" lang="ja-JP" altLang="en-US" sz="2800" dirty="0"/>
              <a:t> であり，その </a:t>
            </a:r>
            <a:r>
              <a:rPr kumimoji="1" lang="en-US" altLang="ja-JP" sz="2800" dirty="0"/>
              <a:t>95</a:t>
            </a:r>
            <a:r>
              <a:rPr lang="en-US" altLang="ja-JP" sz="2800" dirty="0"/>
              <a:t>% </a:t>
            </a:r>
            <a:r>
              <a:rPr lang="ja-JP" altLang="en-US" sz="2800" dirty="0"/>
              <a:t>信頼区間は（</a:t>
            </a:r>
            <a:r>
              <a:rPr lang="en-US" altLang="ja-JP" sz="2800" dirty="0">
                <a:solidFill>
                  <a:srgbClr val="FF0000"/>
                </a:solidFill>
              </a:rPr>
              <a:t>3.05</a:t>
            </a:r>
            <a:r>
              <a:rPr lang="ja-JP" altLang="en-US" sz="2800" dirty="0"/>
              <a:t>～</a:t>
            </a:r>
            <a:r>
              <a:rPr lang="en-US" altLang="ja-JP" sz="2800" dirty="0">
                <a:solidFill>
                  <a:srgbClr val="FF0000"/>
                </a:solidFill>
              </a:rPr>
              <a:t>5.02</a:t>
            </a:r>
            <a:r>
              <a:rPr lang="ja-JP" altLang="en-US" sz="2800" dirty="0"/>
              <a:t>） である．</a:t>
            </a:r>
            <a:endParaRPr lang="en-US" altLang="ja-JP" sz="2800" dirty="0"/>
          </a:p>
          <a:p>
            <a:pPr algn="just"/>
            <a:r>
              <a:rPr lang="ja-JP" altLang="en-US" sz="2800" dirty="0"/>
              <a:t>非平行と見なして，反応 </a:t>
            </a:r>
            <a:r>
              <a:rPr lang="en-US" altLang="ja-JP" sz="2800" dirty="0"/>
              <a:t>Y </a:t>
            </a:r>
            <a:r>
              <a:rPr lang="ja-JP" altLang="en-US" sz="2800" dirty="0"/>
              <a:t>の総平均</a:t>
            </a:r>
            <a:r>
              <a:rPr lang="en-US" altLang="ja-JP" sz="2800" dirty="0"/>
              <a:t>±SD</a:t>
            </a:r>
            <a:r>
              <a:rPr lang="ja-JP" altLang="en-US" sz="2800" dirty="0"/>
              <a:t> での効力比は，</a:t>
            </a:r>
            <a:r>
              <a:rPr lang="en-US" altLang="ja-JP" sz="2800" dirty="0">
                <a:solidFill>
                  <a:srgbClr val="FF0000"/>
                </a:solidFill>
              </a:rPr>
              <a:t>3.09</a:t>
            </a:r>
            <a:r>
              <a:rPr lang="ja-JP" altLang="en-US" sz="2800" dirty="0"/>
              <a:t>，</a:t>
            </a:r>
            <a:r>
              <a:rPr lang="en-US" altLang="ja-JP" sz="2800" dirty="0">
                <a:solidFill>
                  <a:srgbClr val="FF0000"/>
                </a:solidFill>
              </a:rPr>
              <a:t>4.97</a:t>
            </a:r>
            <a:r>
              <a:rPr lang="ja-JP" altLang="en-US" sz="2800" dirty="0"/>
              <a:t> であり，平行と見なした場合の </a:t>
            </a:r>
            <a:r>
              <a:rPr kumimoji="1" lang="en-US" altLang="ja-JP" sz="2800" dirty="0"/>
              <a:t>95</a:t>
            </a:r>
            <a:r>
              <a:rPr lang="en-US" altLang="ja-JP" sz="2800" dirty="0"/>
              <a:t>% </a:t>
            </a:r>
            <a:r>
              <a:rPr lang="ja-JP" altLang="en-US" sz="2800" dirty="0"/>
              <a:t>信頼区間に入っている．</a:t>
            </a:r>
            <a:endParaRPr lang="en-US" altLang="ja-JP" sz="2800" dirty="0"/>
          </a:p>
          <a:p>
            <a:pPr algn="just"/>
            <a:r>
              <a:rPr lang="ja-JP" altLang="en-US" sz="2800" dirty="0"/>
              <a:t>非平行の場合の </a:t>
            </a:r>
            <a:r>
              <a:rPr lang="en-US" altLang="ja-JP" sz="2800" dirty="0">
                <a:solidFill>
                  <a:srgbClr val="FF0000"/>
                </a:solidFill>
              </a:rPr>
              <a:t>±SD</a:t>
            </a:r>
            <a:r>
              <a:rPr lang="ja-JP" altLang="en-US" sz="2800" dirty="0">
                <a:solidFill>
                  <a:srgbClr val="FF0000"/>
                </a:solidFill>
              </a:rPr>
              <a:t> </a:t>
            </a:r>
            <a:r>
              <a:rPr lang="ja-JP" altLang="en-US" sz="2800" dirty="0"/>
              <a:t>のブレを考慮した</a:t>
            </a:r>
            <a:endParaRPr lang="en-US" altLang="ja-JP" sz="2800" dirty="0"/>
          </a:p>
          <a:p>
            <a:pPr marL="457200" lvl="1" indent="0" algn="just">
              <a:buNone/>
            </a:pPr>
            <a:r>
              <a:rPr lang="ja-JP" altLang="en-US" dirty="0"/>
              <a:t>          </a:t>
            </a:r>
            <a:r>
              <a:rPr lang="en-US" altLang="ja-JP" dirty="0">
                <a:solidFill>
                  <a:srgbClr val="FF0000"/>
                </a:solidFill>
              </a:rPr>
              <a:t>3.92</a:t>
            </a:r>
            <a:r>
              <a:rPr lang="ja-JP" altLang="en-US" dirty="0"/>
              <a:t>  （</a:t>
            </a:r>
            <a:r>
              <a:rPr lang="en-US" altLang="ja-JP" dirty="0">
                <a:solidFill>
                  <a:srgbClr val="FF0000"/>
                </a:solidFill>
              </a:rPr>
              <a:t>2.16</a:t>
            </a:r>
            <a:r>
              <a:rPr lang="ja-JP" altLang="en-US" dirty="0"/>
              <a:t>～</a:t>
            </a:r>
            <a:r>
              <a:rPr lang="en-US" altLang="ja-JP" dirty="0">
                <a:solidFill>
                  <a:srgbClr val="FF0000"/>
                </a:solidFill>
              </a:rPr>
              <a:t>7.14</a:t>
            </a:r>
            <a:r>
              <a:rPr lang="ja-JP" altLang="en-US" dirty="0"/>
              <a:t>）</a:t>
            </a:r>
            <a:endParaRPr lang="en-US" altLang="ja-JP" dirty="0"/>
          </a:p>
          <a:p>
            <a:pPr marL="457200" lvl="1" indent="0" algn="just">
              <a:buNone/>
            </a:pPr>
            <a:r>
              <a:rPr lang="ja-JP" altLang="en-US" dirty="0"/>
              <a:t>が，実データに即した効力比の</a:t>
            </a:r>
            <a:r>
              <a:rPr lang="en-US" altLang="ja-JP" dirty="0"/>
              <a:t>95%</a:t>
            </a:r>
            <a:r>
              <a:rPr lang="ja-JP" altLang="en-US" dirty="0"/>
              <a:t>信頼区間もどきとして使えるのではないだろうか．</a:t>
            </a:r>
            <a:endParaRPr lang="en-US" altLang="ja-JP" dirty="0"/>
          </a:p>
        </p:txBody>
      </p:sp>
    </p:spTree>
    <p:extLst>
      <p:ext uri="{BB962C8B-B14F-4D97-AF65-F5344CB8AC3E}">
        <p14:creationId xmlns:p14="http://schemas.microsoft.com/office/powerpoint/2010/main" val="7312070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08E655-9B79-F236-7C6A-C4A3C50D7F31}"/>
              </a:ext>
            </a:extLst>
          </p:cNvPr>
          <p:cNvSpPr>
            <a:spLocks noGrp="1"/>
          </p:cNvSpPr>
          <p:nvPr>
            <p:ph type="title"/>
          </p:nvPr>
        </p:nvSpPr>
        <p:spPr/>
        <p:txBody>
          <a:bodyPr/>
          <a:lstStyle/>
          <a:p>
            <a:r>
              <a:rPr lang="ja-JP" altLang="en-US" sz="3600" dirty="0"/>
              <a:t>製品開発責任者からの注文</a:t>
            </a:r>
            <a:endParaRPr kumimoji="1" lang="ja-JP" altLang="en-US" sz="3600" dirty="0"/>
          </a:p>
        </p:txBody>
      </p:sp>
      <p:sp>
        <p:nvSpPr>
          <p:cNvPr id="3" name="コンテンツ プレースホルダー 2">
            <a:extLst>
              <a:ext uri="{FF2B5EF4-FFF2-40B4-BE49-F238E27FC236}">
                <a16:creationId xmlns:a16="http://schemas.microsoft.com/office/drawing/2014/main" id="{5A39A1A4-EA39-C943-A044-78F12F0A7AD4}"/>
              </a:ext>
            </a:extLst>
          </p:cNvPr>
          <p:cNvSpPr>
            <a:spLocks noGrp="1"/>
          </p:cNvSpPr>
          <p:nvPr>
            <p:ph idx="1"/>
          </p:nvPr>
        </p:nvSpPr>
        <p:spPr>
          <a:xfrm>
            <a:off x="670998" y="1556792"/>
            <a:ext cx="8001000" cy="4500500"/>
          </a:xfrm>
        </p:spPr>
        <p:txBody>
          <a:bodyPr/>
          <a:lstStyle/>
          <a:p>
            <a:pPr algn="just" eaLnBrk="1" hangingPunct="1"/>
            <a:r>
              <a:rPr kumimoji="1" lang="ja-JP" altLang="en-US" sz="2400" dirty="0"/>
              <a:t>用量設定の範囲が広いために「統計的に平行でない」となってしまっているのではないだろうか．</a:t>
            </a:r>
            <a:endParaRPr kumimoji="1" lang="en-US" altLang="ja-JP" sz="2400" dirty="0"/>
          </a:p>
          <a:p>
            <a:pPr algn="just" eaLnBrk="1" hangingPunct="1"/>
            <a:r>
              <a:rPr kumimoji="1" lang="ja-JP" altLang="en-US" sz="2400" dirty="0"/>
              <a:t>平行線 </a:t>
            </a:r>
            <a:r>
              <a:rPr kumimoji="1" lang="en-US" altLang="ja-JP" sz="2400" dirty="0"/>
              <a:t>Assay</a:t>
            </a:r>
            <a:r>
              <a:rPr kumimoji="1" lang="ja-JP" altLang="en-US" sz="2400" dirty="0"/>
              <a:t>では，反応が平行となるような用量設定が求められているので，低い用量と高い用量をカットすれば，「平行」 と言えるのではないだろうか．</a:t>
            </a:r>
            <a:endParaRPr kumimoji="1" lang="en-US" altLang="ja-JP" sz="2400" dirty="0"/>
          </a:p>
          <a:p>
            <a:pPr algn="just" eaLnBrk="1" hangingPunct="1"/>
            <a:r>
              <a:rPr kumimoji="1" lang="ja-JP" altLang="en-US" sz="2400" dirty="0"/>
              <a:t>標準薬 </a:t>
            </a:r>
            <a:r>
              <a:rPr kumimoji="1" lang="en-US" altLang="ja-JP" sz="2400" dirty="0"/>
              <a:t>S </a:t>
            </a:r>
            <a:r>
              <a:rPr kumimoji="1" lang="ja-JP" altLang="en-US" sz="2400" dirty="0"/>
              <a:t>と試験薬 </a:t>
            </a:r>
            <a:r>
              <a:rPr kumimoji="1" lang="en-US" altLang="ja-JP" sz="2400" dirty="0"/>
              <a:t>T </a:t>
            </a:r>
            <a:r>
              <a:rPr kumimoji="1" lang="ja-JP" altLang="en-US" sz="2400" dirty="0"/>
              <a:t>の用量別の平均値プロット図から平行線ではなく 「シグモイド曲線」 らしき形状になっている．</a:t>
            </a:r>
          </a:p>
          <a:p>
            <a:pPr algn="just" eaLnBrk="1" hangingPunct="1"/>
            <a:r>
              <a:rPr kumimoji="1" lang="en-US" altLang="ja-JP" sz="2400" dirty="0">
                <a:solidFill>
                  <a:srgbClr val="FF0000"/>
                </a:solidFill>
              </a:rPr>
              <a:t>LOF</a:t>
            </a:r>
            <a:r>
              <a:rPr kumimoji="1" lang="ja-JP" altLang="en-US" sz="2400" dirty="0"/>
              <a:t>解析をして，平行線のあてはめが妥当かを検討し，シグモイド曲線のあてはめによる効力比の算出を検討してもらえないだろうか．</a:t>
            </a:r>
          </a:p>
          <a:p>
            <a:pPr algn="just" eaLnBrk="1" hangingPunct="1"/>
            <a:endParaRPr kumimoji="1" lang="en-US" altLang="ja-JP" sz="2800" dirty="0"/>
          </a:p>
        </p:txBody>
      </p:sp>
    </p:spTree>
    <p:extLst>
      <p:ext uri="{BB962C8B-B14F-4D97-AF65-F5344CB8AC3E}">
        <p14:creationId xmlns:p14="http://schemas.microsoft.com/office/powerpoint/2010/main" val="4276114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7AF29B-5683-2A1F-4AFB-81875813AF9E}"/>
              </a:ext>
            </a:extLst>
          </p:cNvPr>
          <p:cNvSpPr>
            <a:spLocks noGrp="1"/>
          </p:cNvSpPr>
          <p:nvPr>
            <p:ph type="title"/>
          </p:nvPr>
        </p:nvSpPr>
        <p:spPr/>
        <p:txBody>
          <a:bodyPr/>
          <a:lstStyle/>
          <a:p>
            <a:r>
              <a:rPr kumimoji="1" lang="en-US" altLang="ja-JP" sz="3600" dirty="0"/>
              <a:t>LOF</a:t>
            </a:r>
            <a:r>
              <a:rPr kumimoji="1" lang="ja-JP" altLang="en-US" sz="3600" dirty="0"/>
              <a:t>（</a:t>
            </a:r>
            <a:r>
              <a:rPr kumimoji="1" lang="en-US" altLang="ja-JP" sz="3600" dirty="0"/>
              <a:t>Lack of Fit</a:t>
            </a:r>
            <a:r>
              <a:rPr kumimoji="1" lang="ja-JP" altLang="en-US" sz="3600" dirty="0"/>
              <a:t>） 解析をすると</a:t>
            </a:r>
          </a:p>
        </p:txBody>
      </p:sp>
      <p:sp>
        <p:nvSpPr>
          <p:cNvPr id="3" name="コンテンツ プレースホルダー 2">
            <a:extLst>
              <a:ext uri="{FF2B5EF4-FFF2-40B4-BE49-F238E27FC236}">
                <a16:creationId xmlns:a16="http://schemas.microsoft.com/office/drawing/2014/main" id="{BC7E46FB-92B6-A6CE-9E0A-34BE7D3091AF}"/>
              </a:ext>
            </a:extLst>
          </p:cNvPr>
          <p:cNvSpPr>
            <a:spLocks noGrp="1"/>
          </p:cNvSpPr>
          <p:nvPr>
            <p:ph idx="1"/>
          </p:nvPr>
        </p:nvSpPr>
        <p:spPr>
          <a:xfrm>
            <a:off x="571500" y="1468495"/>
            <a:ext cx="8001000" cy="909025"/>
          </a:xfrm>
        </p:spPr>
        <p:txBody>
          <a:bodyPr/>
          <a:lstStyle/>
          <a:p>
            <a:r>
              <a:rPr kumimoji="1" lang="en-US" altLang="ja-JP" sz="2800" dirty="0"/>
              <a:t>LOF</a:t>
            </a:r>
            <a:r>
              <a:rPr kumimoji="1" lang="ja-JP" altLang="en-US" sz="2800" dirty="0"/>
              <a:t>の</a:t>
            </a:r>
            <a:r>
              <a:rPr kumimoji="1" lang="en-US" altLang="ja-JP" sz="2800" i="1" dirty="0"/>
              <a:t>p</a:t>
            </a:r>
            <a:r>
              <a:rPr kumimoji="1" lang="ja-JP" altLang="en-US" sz="2800" dirty="0"/>
              <a:t>値が </a:t>
            </a:r>
            <a:r>
              <a:rPr kumimoji="1" lang="en-US" altLang="ja-JP" sz="2800" dirty="0"/>
              <a:t>0.0247</a:t>
            </a:r>
            <a:r>
              <a:rPr kumimoji="1" lang="ja-JP" altLang="en-US" sz="2800" dirty="0"/>
              <a:t> 直線以外の成分があることを否定できない結果 </a:t>
            </a:r>
            <a:r>
              <a:rPr kumimoji="1" lang="en-US" altLang="ja-JP" sz="2800" dirty="0">
                <a:solidFill>
                  <a:srgbClr val="FF0000"/>
                </a:solidFill>
              </a:rPr>
              <a:t>!!</a:t>
            </a:r>
            <a:r>
              <a:rPr kumimoji="1" lang="en-US" altLang="ja-JP" sz="2800" dirty="0"/>
              <a:t> </a:t>
            </a:r>
            <a:r>
              <a:rPr kumimoji="1" lang="ja-JP" altLang="en-US" sz="2800" dirty="0"/>
              <a:t>  いやですね．</a:t>
            </a:r>
          </a:p>
        </p:txBody>
      </p:sp>
      <p:pic>
        <p:nvPicPr>
          <p:cNvPr id="4" name="図 3">
            <a:extLst>
              <a:ext uri="{FF2B5EF4-FFF2-40B4-BE49-F238E27FC236}">
                <a16:creationId xmlns:a16="http://schemas.microsoft.com/office/drawing/2014/main" id="{222591AE-B0D6-F067-798B-1B2462866B7C}"/>
              </a:ext>
            </a:extLst>
          </p:cNvPr>
          <p:cNvPicPr>
            <a:picLocks noChangeAspect="1"/>
          </p:cNvPicPr>
          <p:nvPr/>
        </p:nvPicPr>
        <p:blipFill>
          <a:blip r:embed="rId2"/>
          <a:stretch>
            <a:fillRect/>
          </a:stretch>
        </p:blipFill>
        <p:spPr>
          <a:xfrm>
            <a:off x="287524" y="2351870"/>
            <a:ext cx="2993659" cy="2756911"/>
          </a:xfrm>
          <a:prstGeom prst="rect">
            <a:avLst/>
          </a:prstGeom>
        </p:spPr>
      </p:pic>
      <p:pic>
        <p:nvPicPr>
          <p:cNvPr id="9" name="図 8">
            <a:extLst>
              <a:ext uri="{FF2B5EF4-FFF2-40B4-BE49-F238E27FC236}">
                <a16:creationId xmlns:a16="http://schemas.microsoft.com/office/drawing/2014/main" id="{D23FFF71-0758-571E-D1A3-118A77A04702}"/>
              </a:ext>
            </a:extLst>
          </p:cNvPr>
          <p:cNvPicPr>
            <a:picLocks noChangeAspect="1"/>
          </p:cNvPicPr>
          <p:nvPr/>
        </p:nvPicPr>
        <p:blipFill>
          <a:blip r:embed="rId3"/>
          <a:stretch>
            <a:fillRect/>
          </a:stretch>
        </p:blipFill>
        <p:spPr>
          <a:xfrm>
            <a:off x="3208991" y="2351870"/>
            <a:ext cx="5647485" cy="1601312"/>
          </a:xfrm>
          <a:prstGeom prst="rect">
            <a:avLst/>
          </a:prstGeom>
        </p:spPr>
      </p:pic>
      <p:pic>
        <p:nvPicPr>
          <p:cNvPr id="11" name="図 10">
            <a:extLst>
              <a:ext uri="{FF2B5EF4-FFF2-40B4-BE49-F238E27FC236}">
                <a16:creationId xmlns:a16="http://schemas.microsoft.com/office/drawing/2014/main" id="{625ED265-7DC1-ECFF-34A9-2D264E322924}"/>
              </a:ext>
            </a:extLst>
          </p:cNvPr>
          <p:cNvPicPr>
            <a:picLocks noChangeAspect="1"/>
          </p:cNvPicPr>
          <p:nvPr/>
        </p:nvPicPr>
        <p:blipFill>
          <a:blip r:embed="rId4"/>
          <a:stretch>
            <a:fillRect/>
          </a:stretch>
        </p:blipFill>
        <p:spPr>
          <a:xfrm>
            <a:off x="3212222" y="3825044"/>
            <a:ext cx="5644254" cy="1982759"/>
          </a:xfrm>
          <a:prstGeom prst="rect">
            <a:avLst/>
          </a:prstGeom>
        </p:spPr>
      </p:pic>
      <p:sp>
        <p:nvSpPr>
          <p:cNvPr id="5" name="正方形/長方形 4">
            <a:extLst>
              <a:ext uri="{FF2B5EF4-FFF2-40B4-BE49-F238E27FC236}">
                <a16:creationId xmlns:a16="http://schemas.microsoft.com/office/drawing/2014/main" id="{BCD18EBB-28EC-41FB-3666-52C5938A1036}"/>
              </a:ext>
            </a:extLst>
          </p:cNvPr>
          <p:cNvSpPr/>
          <p:nvPr/>
        </p:nvSpPr>
        <p:spPr bwMode="auto">
          <a:xfrm>
            <a:off x="7613008" y="4725144"/>
            <a:ext cx="1243468" cy="468052"/>
          </a:xfrm>
          <a:prstGeom prst="rect">
            <a:avLst/>
          </a:prstGeom>
          <a:noFill/>
          <a:ln w="28575">
            <a:solidFill>
              <a:srgbClr val="FF0000"/>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1" lang="ja-JP" altLang="en-US" sz="24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endParaRPr>
          </a:p>
        </p:txBody>
      </p:sp>
      <p:sp>
        <p:nvSpPr>
          <p:cNvPr id="6" name="コンテンツ プレースホルダー 2">
            <a:extLst>
              <a:ext uri="{FF2B5EF4-FFF2-40B4-BE49-F238E27FC236}">
                <a16:creationId xmlns:a16="http://schemas.microsoft.com/office/drawing/2014/main" id="{D1B7A331-513C-04CF-E319-9FF197D9C266}"/>
              </a:ext>
            </a:extLst>
          </p:cNvPr>
          <p:cNvSpPr txBox="1">
            <a:spLocks/>
          </p:cNvSpPr>
          <p:nvPr/>
        </p:nvSpPr>
        <p:spPr bwMode="auto">
          <a:xfrm>
            <a:off x="287524" y="5251323"/>
            <a:ext cx="6911772" cy="909025"/>
          </a:xfrm>
          <a:prstGeom prst="rect">
            <a:avLst/>
          </a:prstGeom>
          <a:solidFill>
            <a:schemeClr val="tx1"/>
          </a:solidFill>
          <a:ln>
            <a:noFill/>
          </a:ln>
          <a:effec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800" dirty="0"/>
              <a:t>純粋誤差は，</a:t>
            </a:r>
            <a:r>
              <a:rPr lang="ja-JP" altLang="en-US" sz="1800" i="1" dirty="0"/>
              <a:t>ｘ </a:t>
            </a:r>
            <a:r>
              <a:rPr lang="ja-JP" altLang="en-US" sz="1800" dirty="0"/>
              <a:t>を名義尺度とみなした</a:t>
            </a:r>
            <a:r>
              <a:rPr lang="en-US" altLang="ja-JP" sz="1800" dirty="0"/>
              <a:t>10</a:t>
            </a:r>
            <a:r>
              <a:rPr lang="ja-JP" altLang="en-US" sz="1800" dirty="0"/>
              <a:t>水準の残差平方和．</a:t>
            </a:r>
            <a:r>
              <a:rPr lang="en-US" altLang="ja-JP" sz="1800" dirty="0"/>
              <a:t>LOF</a:t>
            </a:r>
            <a:r>
              <a:rPr lang="ja-JP" altLang="en-US" sz="1800" dirty="0"/>
              <a:t> の平方和は，</a:t>
            </a:r>
            <a:r>
              <a:rPr lang="en-US" altLang="ja-JP" sz="1800" dirty="0"/>
              <a:t>10</a:t>
            </a:r>
            <a:r>
              <a:rPr lang="ja-JP" altLang="en-US" sz="1800" dirty="0"/>
              <a:t>水準の平方和から平行線をあてはめた平方和を差し引いたもの．直線でない成分があるかの検討に役に立つ．</a:t>
            </a:r>
            <a:endParaRPr lang="en-US" altLang="ja-JP" sz="1800" dirty="0"/>
          </a:p>
        </p:txBody>
      </p:sp>
    </p:spTree>
    <p:extLst>
      <p:ext uri="{BB962C8B-B14F-4D97-AF65-F5344CB8AC3E}">
        <p14:creationId xmlns:p14="http://schemas.microsoft.com/office/powerpoint/2010/main" val="40520349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BDB945-DF24-1AB2-C5DB-10734D3C46C1}"/>
              </a:ext>
            </a:extLst>
          </p:cNvPr>
          <p:cNvSpPr>
            <a:spLocks noGrp="1"/>
          </p:cNvSpPr>
          <p:nvPr>
            <p:ph type="title"/>
          </p:nvPr>
        </p:nvSpPr>
        <p:spPr/>
        <p:txBody>
          <a:bodyPr/>
          <a:lstStyle/>
          <a:p>
            <a:r>
              <a:rPr kumimoji="1" lang="en-US" altLang="ja-JP" sz="3600" dirty="0"/>
              <a:t>JMP</a:t>
            </a:r>
            <a:r>
              <a:rPr kumimoji="1" lang="ja-JP" altLang="en-US" sz="3600" dirty="0"/>
              <a:t>の「曲線のあてはめ」の活用</a:t>
            </a:r>
          </a:p>
        </p:txBody>
      </p:sp>
      <p:sp>
        <p:nvSpPr>
          <p:cNvPr id="3" name="コンテンツ プレースホルダー 2">
            <a:extLst>
              <a:ext uri="{FF2B5EF4-FFF2-40B4-BE49-F238E27FC236}">
                <a16:creationId xmlns:a16="http://schemas.microsoft.com/office/drawing/2014/main" id="{A7AA2D3B-E768-EC71-6DD9-CC60DDC4866D}"/>
              </a:ext>
            </a:extLst>
          </p:cNvPr>
          <p:cNvSpPr>
            <a:spLocks noGrp="1"/>
          </p:cNvSpPr>
          <p:nvPr>
            <p:ph idx="1"/>
          </p:nvPr>
        </p:nvSpPr>
        <p:spPr/>
        <p:txBody>
          <a:bodyPr/>
          <a:lstStyle/>
          <a:p>
            <a:pPr algn="just" eaLnBrk="1" hangingPunct="1"/>
            <a:r>
              <a:rPr kumimoji="1" lang="ja-JP" altLang="en-US" sz="2800" dirty="0"/>
              <a:t>従来は，</a:t>
            </a:r>
            <a:r>
              <a:rPr kumimoji="1" lang="en-US" altLang="ja-JP" sz="2800" dirty="0"/>
              <a:t>JMP</a:t>
            </a:r>
            <a:r>
              <a:rPr kumimoji="1" lang="ja-JP" altLang="en-US" sz="2800" dirty="0"/>
              <a:t>の 「非線形」 などにより，推定式を入力してロジスティック曲線（</a:t>
            </a:r>
            <a:r>
              <a:rPr kumimoji="1" lang="en-US" altLang="ja-JP" sz="2800" dirty="0"/>
              <a:t>4</a:t>
            </a:r>
            <a:r>
              <a:rPr kumimoji="1" lang="ja-JP" altLang="en-US" sz="2800" dirty="0"/>
              <a:t>パラメータ）のあてはめを行ってきたが，煩雑であった．</a:t>
            </a:r>
            <a:endParaRPr kumimoji="1" lang="en-US" altLang="ja-JP" sz="2800" dirty="0"/>
          </a:p>
          <a:p>
            <a:pPr algn="just" eaLnBrk="1" hangingPunct="1"/>
            <a:r>
              <a:rPr lang="ja-JP" altLang="en-US" sz="2800" dirty="0"/>
              <a:t>最近，新たに</a:t>
            </a:r>
            <a:r>
              <a:rPr kumimoji="1" lang="ja-JP" altLang="en-US" sz="2800" dirty="0"/>
              <a:t> 「曲線のあてはめ」 が提供されているので，これを用いて原田（</a:t>
            </a:r>
            <a:r>
              <a:rPr kumimoji="1" lang="en-US" altLang="ja-JP" sz="2800" dirty="0"/>
              <a:t>2017</a:t>
            </a:r>
            <a:r>
              <a:rPr kumimoji="1" lang="ja-JP" altLang="en-US" sz="2800" dirty="0"/>
              <a:t>）に対する批判的吟味を行なう．</a:t>
            </a:r>
            <a:endParaRPr kumimoji="1" lang="en-US" altLang="ja-JP" sz="2800" dirty="0"/>
          </a:p>
          <a:p>
            <a:pPr algn="just" eaLnBrk="1" hangingPunct="1"/>
            <a:r>
              <a:rPr kumimoji="1" lang="ja-JP" altLang="en-US" sz="2800" dirty="0"/>
              <a:t>「発展的なモデル」</a:t>
            </a:r>
            <a:r>
              <a:rPr kumimoji="1" lang="en-US" altLang="ja-JP" sz="2800" dirty="0">
                <a:sym typeface="Wingdings" panose="05000000000000000000" pitchFamily="2" charset="2"/>
              </a:rPr>
              <a:t></a:t>
            </a:r>
            <a:r>
              <a:rPr kumimoji="1" lang="ja-JP" altLang="en-US" sz="2800" dirty="0"/>
              <a:t>「曲線のあてはめ」</a:t>
            </a:r>
          </a:p>
        </p:txBody>
      </p:sp>
      <p:pic>
        <p:nvPicPr>
          <p:cNvPr id="4" name="図 3">
            <a:extLst>
              <a:ext uri="{FF2B5EF4-FFF2-40B4-BE49-F238E27FC236}">
                <a16:creationId xmlns:a16="http://schemas.microsoft.com/office/drawing/2014/main" id="{21DAB71B-BF96-9E8D-47F9-A9C97EA06D47}"/>
              </a:ext>
            </a:extLst>
          </p:cNvPr>
          <p:cNvPicPr>
            <a:picLocks noChangeAspect="1"/>
          </p:cNvPicPr>
          <p:nvPr/>
        </p:nvPicPr>
        <p:blipFill>
          <a:blip r:embed="rId2"/>
          <a:stretch>
            <a:fillRect/>
          </a:stretch>
        </p:blipFill>
        <p:spPr>
          <a:xfrm>
            <a:off x="431540" y="4941168"/>
            <a:ext cx="4578660" cy="845663"/>
          </a:xfrm>
          <a:prstGeom prst="rect">
            <a:avLst/>
          </a:prstGeom>
        </p:spPr>
      </p:pic>
      <p:pic>
        <p:nvPicPr>
          <p:cNvPr id="6" name="図 5">
            <a:extLst>
              <a:ext uri="{FF2B5EF4-FFF2-40B4-BE49-F238E27FC236}">
                <a16:creationId xmlns:a16="http://schemas.microsoft.com/office/drawing/2014/main" id="{F058BC68-228A-575C-E724-3FF4D1EC21EF}"/>
              </a:ext>
            </a:extLst>
          </p:cNvPr>
          <p:cNvPicPr>
            <a:picLocks noChangeAspect="1"/>
          </p:cNvPicPr>
          <p:nvPr/>
        </p:nvPicPr>
        <p:blipFill>
          <a:blip r:embed="rId3"/>
          <a:stretch>
            <a:fillRect/>
          </a:stretch>
        </p:blipFill>
        <p:spPr>
          <a:xfrm>
            <a:off x="5024508" y="4941168"/>
            <a:ext cx="3807819" cy="846987"/>
          </a:xfrm>
          <a:prstGeom prst="rect">
            <a:avLst/>
          </a:prstGeom>
        </p:spPr>
      </p:pic>
    </p:spTree>
    <p:extLst>
      <p:ext uri="{BB962C8B-B14F-4D97-AF65-F5344CB8AC3E}">
        <p14:creationId xmlns:p14="http://schemas.microsoft.com/office/powerpoint/2010/main" val="37689906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BB8BB2-54E8-816C-D4EE-BEEE35332A61}"/>
              </a:ext>
            </a:extLst>
          </p:cNvPr>
          <p:cNvSpPr>
            <a:spLocks noGrp="1"/>
          </p:cNvSpPr>
          <p:nvPr>
            <p:ph type="title"/>
          </p:nvPr>
        </p:nvSpPr>
        <p:spPr/>
        <p:txBody>
          <a:bodyPr/>
          <a:lstStyle/>
          <a:p>
            <a:r>
              <a:rPr kumimoji="1" lang="ja-JP" altLang="en-US" dirty="0"/>
              <a:t>用いる</a:t>
            </a:r>
            <a:r>
              <a:rPr kumimoji="1" lang="en-US" altLang="ja-JP" dirty="0"/>
              <a:t>JMP</a:t>
            </a:r>
            <a:r>
              <a:rPr kumimoji="1" lang="ja-JP" altLang="en-US" dirty="0"/>
              <a:t>ファイル</a:t>
            </a:r>
          </a:p>
        </p:txBody>
      </p:sp>
      <p:sp>
        <p:nvSpPr>
          <p:cNvPr id="3" name="コンテンツ プレースホルダー 2">
            <a:extLst>
              <a:ext uri="{FF2B5EF4-FFF2-40B4-BE49-F238E27FC236}">
                <a16:creationId xmlns:a16="http://schemas.microsoft.com/office/drawing/2014/main" id="{198D68BF-93C5-00EA-A36B-44E9700EBC5F}"/>
              </a:ext>
            </a:extLst>
          </p:cNvPr>
          <p:cNvSpPr>
            <a:spLocks noGrp="1"/>
          </p:cNvSpPr>
          <p:nvPr>
            <p:ph idx="1"/>
          </p:nvPr>
        </p:nvSpPr>
        <p:spPr>
          <a:xfrm>
            <a:off x="977468" y="5205411"/>
            <a:ext cx="6840760" cy="685799"/>
          </a:xfrm>
        </p:spPr>
        <p:txBody>
          <a:bodyPr/>
          <a:lstStyle/>
          <a:p>
            <a:pPr marL="0" indent="0">
              <a:buNone/>
            </a:pPr>
            <a:r>
              <a:rPr kumimoji="1" lang="ja-JP" altLang="en-US" sz="2000" dirty="0"/>
              <a:t>対数用量は， ｘ </a:t>
            </a:r>
            <a:r>
              <a:rPr kumimoji="1" lang="en-US" altLang="ja-JP" sz="2000" dirty="0"/>
              <a:t>=</a:t>
            </a:r>
            <a:r>
              <a:rPr kumimoji="1" lang="ja-JP" altLang="en-US" sz="2000" dirty="0"/>
              <a:t> </a:t>
            </a:r>
            <a:r>
              <a:rPr kumimoji="1" lang="en-US" altLang="ja-JP" sz="2000" dirty="0"/>
              <a:t>log10(dose)</a:t>
            </a:r>
            <a:r>
              <a:rPr kumimoji="1" lang="ja-JP" altLang="en-US" sz="2000" dirty="0"/>
              <a:t>，   </a:t>
            </a:r>
            <a:r>
              <a:rPr kumimoji="1" lang="en-US" altLang="ja-JP" sz="2000" dirty="0" err="1"/>
              <a:t>x_exp</a:t>
            </a:r>
            <a:r>
              <a:rPr kumimoji="1" lang="en-US" altLang="ja-JP" sz="2000" dirty="0"/>
              <a:t> = ln(dose) </a:t>
            </a:r>
            <a:r>
              <a:rPr kumimoji="1" lang="ja-JP" altLang="en-US" sz="2000" dirty="0"/>
              <a:t>と設定</a:t>
            </a:r>
          </a:p>
        </p:txBody>
      </p:sp>
      <p:pic>
        <p:nvPicPr>
          <p:cNvPr id="4" name="図 3">
            <a:extLst>
              <a:ext uri="{FF2B5EF4-FFF2-40B4-BE49-F238E27FC236}">
                <a16:creationId xmlns:a16="http://schemas.microsoft.com/office/drawing/2014/main" id="{969AF618-54C8-4936-0B2F-2B0BD57AFAD2}"/>
              </a:ext>
            </a:extLst>
          </p:cNvPr>
          <p:cNvPicPr>
            <a:picLocks noChangeAspect="1"/>
          </p:cNvPicPr>
          <p:nvPr/>
        </p:nvPicPr>
        <p:blipFill>
          <a:blip r:embed="rId2"/>
          <a:stretch>
            <a:fillRect/>
          </a:stretch>
        </p:blipFill>
        <p:spPr>
          <a:xfrm>
            <a:off x="1132570" y="1600200"/>
            <a:ext cx="6457950" cy="1285875"/>
          </a:xfrm>
          <a:prstGeom prst="rect">
            <a:avLst/>
          </a:prstGeom>
        </p:spPr>
      </p:pic>
      <p:pic>
        <p:nvPicPr>
          <p:cNvPr id="6" name="図 5">
            <a:extLst>
              <a:ext uri="{FF2B5EF4-FFF2-40B4-BE49-F238E27FC236}">
                <a16:creationId xmlns:a16="http://schemas.microsoft.com/office/drawing/2014/main" id="{8CE07E30-652B-83A0-5D53-9D3F4D3C7E62}"/>
              </a:ext>
            </a:extLst>
          </p:cNvPr>
          <p:cNvPicPr>
            <a:picLocks noChangeAspect="1"/>
          </p:cNvPicPr>
          <p:nvPr/>
        </p:nvPicPr>
        <p:blipFill>
          <a:blip r:embed="rId3"/>
          <a:stretch>
            <a:fillRect/>
          </a:stretch>
        </p:blipFill>
        <p:spPr>
          <a:xfrm>
            <a:off x="1187923" y="3005137"/>
            <a:ext cx="6419850" cy="1304925"/>
          </a:xfrm>
          <a:prstGeom prst="rect">
            <a:avLst/>
          </a:prstGeom>
        </p:spPr>
      </p:pic>
      <p:pic>
        <p:nvPicPr>
          <p:cNvPr id="8" name="図 7">
            <a:extLst>
              <a:ext uri="{FF2B5EF4-FFF2-40B4-BE49-F238E27FC236}">
                <a16:creationId xmlns:a16="http://schemas.microsoft.com/office/drawing/2014/main" id="{E49D2183-CEDD-7B4F-820D-D2DE088A6FAA}"/>
              </a:ext>
            </a:extLst>
          </p:cNvPr>
          <p:cNvPicPr>
            <a:picLocks noChangeAspect="1"/>
          </p:cNvPicPr>
          <p:nvPr/>
        </p:nvPicPr>
        <p:blipFill>
          <a:blip r:embed="rId4"/>
          <a:stretch>
            <a:fillRect/>
          </a:stretch>
        </p:blipFill>
        <p:spPr>
          <a:xfrm>
            <a:off x="1187923" y="4429124"/>
            <a:ext cx="6419850" cy="657225"/>
          </a:xfrm>
          <a:prstGeom prst="rect">
            <a:avLst/>
          </a:prstGeom>
        </p:spPr>
      </p:pic>
    </p:spTree>
    <p:extLst>
      <p:ext uri="{BB962C8B-B14F-4D97-AF65-F5344CB8AC3E}">
        <p14:creationId xmlns:p14="http://schemas.microsoft.com/office/powerpoint/2010/main" val="1245339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606733FB-BF25-758D-DC72-57F1A61D66C4}"/>
              </a:ext>
            </a:extLst>
          </p:cNvPr>
          <p:cNvPicPr>
            <a:picLocks noChangeAspect="1"/>
          </p:cNvPicPr>
          <p:nvPr/>
        </p:nvPicPr>
        <p:blipFill>
          <a:blip r:embed="rId2"/>
          <a:stretch>
            <a:fillRect/>
          </a:stretch>
        </p:blipFill>
        <p:spPr>
          <a:xfrm>
            <a:off x="287524" y="1411658"/>
            <a:ext cx="3357422" cy="2293276"/>
          </a:xfrm>
          <a:prstGeom prst="rect">
            <a:avLst/>
          </a:prstGeom>
        </p:spPr>
      </p:pic>
      <p:sp>
        <p:nvSpPr>
          <p:cNvPr id="2" name="タイトル 1">
            <a:extLst>
              <a:ext uri="{FF2B5EF4-FFF2-40B4-BE49-F238E27FC236}">
                <a16:creationId xmlns:a16="http://schemas.microsoft.com/office/drawing/2014/main" id="{3183F330-8445-C59B-8E09-96582D9F2D8E}"/>
              </a:ext>
            </a:extLst>
          </p:cNvPr>
          <p:cNvSpPr>
            <a:spLocks noGrp="1"/>
          </p:cNvSpPr>
          <p:nvPr>
            <p:ph type="title"/>
          </p:nvPr>
        </p:nvSpPr>
        <p:spPr>
          <a:xfrm>
            <a:off x="144253" y="296652"/>
            <a:ext cx="8640960" cy="1104900"/>
          </a:xfrm>
        </p:spPr>
        <p:txBody>
          <a:bodyPr/>
          <a:lstStyle/>
          <a:p>
            <a:r>
              <a:rPr lang="ja-JP" altLang="en-US" sz="3600" dirty="0"/>
              <a:t>変数の設定</a:t>
            </a:r>
            <a:r>
              <a:rPr lang="en-US" altLang="ja-JP" sz="3600" dirty="0">
                <a:sym typeface="Wingdings" panose="05000000000000000000" pitchFamily="2" charset="2"/>
              </a:rPr>
              <a:t></a:t>
            </a:r>
            <a:r>
              <a:rPr lang="ja-JP" altLang="en-US" sz="3600" dirty="0">
                <a:sym typeface="Wingdings" panose="05000000000000000000" pitchFamily="2" charset="2"/>
              </a:rPr>
              <a:t>シグモイド</a:t>
            </a:r>
            <a:r>
              <a:rPr lang="en-US" altLang="ja-JP" sz="3600" dirty="0">
                <a:sym typeface="Wingdings" panose="05000000000000000000" pitchFamily="2" charset="2"/>
              </a:rPr>
              <a:t></a:t>
            </a:r>
            <a:r>
              <a:rPr lang="ja-JP" altLang="en-US" sz="3600" dirty="0">
                <a:sym typeface="Wingdings" panose="05000000000000000000" pitchFamily="2" charset="2"/>
              </a:rPr>
              <a:t>ロジスティック</a:t>
            </a:r>
            <a:r>
              <a:rPr lang="en-US" altLang="ja-JP" sz="3600" dirty="0">
                <a:sym typeface="Wingdings" panose="05000000000000000000" pitchFamily="2" charset="2"/>
              </a:rPr>
              <a:t>4P</a:t>
            </a:r>
            <a:endParaRPr kumimoji="1" lang="ja-JP" altLang="en-US" sz="3600" dirty="0"/>
          </a:p>
        </p:txBody>
      </p:sp>
      <p:pic>
        <p:nvPicPr>
          <p:cNvPr id="6" name="図 5">
            <a:extLst>
              <a:ext uri="{FF2B5EF4-FFF2-40B4-BE49-F238E27FC236}">
                <a16:creationId xmlns:a16="http://schemas.microsoft.com/office/drawing/2014/main" id="{BA3F0553-AEF9-5C04-48D5-959B74A5A67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50000"/>
                    </a14:imgEffect>
                  </a14:imgLayer>
                </a14:imgProps>
              </a:ext>
            </a:extLst>
          </a:blip>
          <a:stretch>
            <a:fillRect/>
          </a:stretch>
        </p:blipFill>
        <p:spPr>
          <a:xfrm>
            <a:off x="153231" y="3429000"/>
            <a:ext cx="8631982" cy="2736304"/>
          </a:xfrm>
          <a:prstGeom prst="rect">
            <a:avLst/>
          </a:prstGeom>
        </p:spPr>
      </p:pic>
      <p:pic>
        <p:nvPicPr>
          <p:cNvPr id="9" name="図 8">
            <a:extLst>
              <a:ext uri="{FF2B5EF4-FFF2-40B4-BE49-F238E27FC236}">
                <a16:creationId xmlns:a16="http://schemas.microsoft.com/office/drawing/2014/main" id="{F85692BB-1E06-2CC3-BE9E-4B6558D5FF90}"/>
              </a:ext>
            </a:extLst>
          </p:cNvPr>
          <p:cNvPicPr>
            <a:picLocks noChangeAspect="1"/>
          </p:cNvPicPr>
          <p:nvPr/>
        </p:nvPicPr>
        <p:blipFill>
          <a:blip r:embed="rId5"/>
          <a:stretch>
            <a:fillRect/>
          </a:stretch>
        </p:blipFill>
        <p:spPr>
          <a:xfrm>
            <a:off x="3627974" y="1898302"/>
            <a:ext cx="3624255" cy="2072330"/>
          </a:xfrm>
          <a:prstGeom prst="rect">
            <a:avLst/>
          </a:prstGeom>
          <a:ln>
            <a:solidFill>
              <a:srgbClr val="000000"/>
            </a:solidFill>
          </a:ln>
        </p:spPr>
      </p:pic>
      <p:pic>
        <p:nvPicPr>
          <p:cNvPr id="12" name="図 11">
            <a:extLst>
              <a:ext uri="{FF2B5EF4-FFF2-40B4-BE49-F238E27FC236}">
                <a16:creationId xmlns:a16="http://schemas.microsoft.com/office/drawing/2014/main" id="{BE43FF11-6F17-03D6-7B8A-19344681FC6D}"/>
              </a:ext>
            </a:extLst>
          </p:cNvPr>
          <p:cNvPicPr>
            <a:picLocks noChangeAspect="1"/>
          </p:cNvPicPr>
          <p:nvPr/>
        </p:nvPicPr>
        <p:blipFill>
          <a:blip r:embed="rId6"/>
          <a:stretch>
            <a:fillRect/>
          </a:stretch>
        </p:blipFill>
        <p:spPr>
          <a:xfrm>
            <a:off x="7235256" y="2409850"/>
            <a:ext cx="1755513" cy="1543308"/>
          </a:xfrm>
          <a:prstGeom prst="rect">
            <a:avLst/>
          </a:prstGeom>
        </p:spPr>
      </p:pic>
    </p:spTree>
    <p:extLst>
      <p:ext uri="{BB962C8B-B14F-4D97-AF65-F5344CB8AC3E}">
        <p14:creationId xmlns:p14="http://schemas.microsoft.com/office/powerpoint/2010/main" val="21243621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C8BAAC-94E9-1263-7BA6-99AE0ED8670B}"/>
              </a:ext>
            </a:extLst>
          </p:cNvPr>
          <p:cNvSpPr>
            <a:spLocks noGrp="1"/>
          </p:cNvSpPr>
          <p:nvPr>
            <p:ph type="title"/>
          </p:nvPr>
        </p:nvSpPr>
        <p:spPr/>
        <p:txBody>
          <a:bodyPr/>
          <a:lstStyle/>
          <a:p>
            <a:r>
              <a:rPr lang="ja-JP" altLang="en-US" sz="3600" dirty="0"/>
              <a:t>標準薬 </a:t>
            </a:r>
            <a:r>
              <a:rPr lang="en-US" altLang="ja-JP" sz="3600" dirty="0"/>
              <a:t>S</a:t>
            </a:r>
            <a:r>
              <a:rPr lang="ja-JP" altLang="en-US" sz="3600" dirty="0"/>
              <a:t>，試験薬 </a:t>
            </a:r>
            <a:r>
              <a:rPr lang="en-US" altLang="ja-JP" sz="3600" dirty="0"/>
              <a:t>T</a:t>
            </a:r>
            <a:r>
              <a:rPr lang="ja-JP" altLang="en-US" sz="3600" dirty="0"/>
              <a:t> 別々に</a:t>
            </a:r>
            <a:endParaRPr kumimoji="1" lang="ja-JP" altLang="en-US" sz="3600" dirty="0"/>
          </a:p>
        </p:txBody>
      </p:sp>
      <p:sp>
        <p:nvSpPr>
          <p:cNvPr id="3" name="コンテンツ プレースホルダー 2">
            <a:extLst>
              <a:ext uri="{FF2B5EF4-FFF2-40B4-BE49-F238E27FC236}">
                <a16:creationId xmlns:a16="http://schemas.microsoft.com/office/drawing/2014/main" id="{B268BAB4-F922-083E-F2DF-99B51E95E5A0}"/>
              </a:ext>
            </a:extLst>
          </p:cNvPr>
          <p:cNvSpPr>
            <a:spLocks noGrp="1"/>
          </p:cNvSpPr>
          <p:nvPr>
            <p:ph idx="1"/>
          </p:nvPr>
        </p:nvSpPr>
        <p:spPr>
          <a:xfrm>
            <a:off x="685800" y="1431850"/>
            <a:ext cx="8001000" cy="376970"/>
          </a:xfrm>
        </p:spPr>
        <p:txBody>
          <a:bodyPr/>
          <a:lstStyle/>
          <a:p>
            <a:pPr marL="914400" lvl="2" indent="0">
              <a:buNone/>
            </a:pPr>
            <a:r>
              <a:rPr kumimoji="1" lang="ja-JP" altLang="en-US" dirty="0"/>
              <a:t>        </a:t>
            </a:r>
            <a:r>
              <a:rPr kumimoji="1" lang="en-US" altLang="ja-JP" dirty="0"/>
              <a:t>4</a:t>
            </a:r>
            <a:r>
              <a:rPr kumimoji="1" lang="ja-JP" altLang="en-US" dirty="0"/>
              <a:t>パラメータ・ロジスティック回帰</a:t>
            </a:r>
          </a:p>
        </p:txBody>
      </p:sp>
      <p:pic>
        <p:nvPicPr>
          <p:cNvPr id="5" name="図 4">
            <a:extLst>
              <a:ext uri="{FF2B5EF4-FFF2-40B4-BE49-F238E27FC236}">
                <a16:creationId xmlns:a16="http://schemas.microsoft.com/office/drawing/2014/main" id="{D73FD79C-D931-7440-4D16-D559C6DACAEC}"/>
              </a:ext>
            </a:extLst>
          </p:cNvPr>
          <p:cNvPicPr>
            <a:picLocks noChangeAspect="1"/>
          </p:cNvPicPr>
          <p:nvPr/>
        </p:nvPicPr>
        <p:blipFill>
          <a:blip r:embed="rId2"/>
          <a:stretch>
            <a:fillRect/>
          </a:stretch>
        </p:blipFill>
        <p:spPr>
          <a:xfrm>
            <a:off x="1950674" y="3248258"/>
            <a:ext cx="3658476" cy="3334478"/>
          </a:xfrm>
          <a:prstGeom prst="rect">
            <a:avLst/>
          </a:prstGeom>
        </p:spPr>
      </p:pic>
      <p:pic>
        <p:nvPicPr>
          <p:cNvPr id="7" name="図 6">
            <a:extLst>
              <a:ext uri="{FF2B5EF4-FFF2-40B4-BE49-F238E27FC236}">
                <a16:creationId xmlns:a16="http://schemas.microsoft.com/office/drawing/2014/main" id="{68B430E9-6F5D-7294-0AD2-BA158F72A4CB}"/>
              </a:ext>
            </a:extLst>
          </p:cNvPr>
          <p:cNvPicPr>
            <a:picLocks noChangeAspect="1"/>
          </p:cNvPicPr>
          <p:nvPr/>
        </p:nvPicPr>
        <p:blipFill>
          <a:blip r:embed="rId3"/>
          <a:stretch>
            <a:fillRect/>
          </a:stretch>
        </p:blipFill>
        <p:spPr>
          <a:xfrm>
            <a:off x="5616116" y="1842464"/>
            <a:ext cx="3276364" cy="4740272"/>
          </a:xfrm>
          <a:prstGeom prst="rect">
            <a:avLst/>
          </a:prstGeom>
        </p:spPr>
      </p:pic>
      <p:pic>
        <p:nvPicPr>
          <p:cNvPr id="9" name="図 8">
            <a:extLst>
              <a:ext uri="{FF2B5EF4-FFF2-40B4-BE49-F238E27FC236}">
                <a16:creationId xmlns:a16="http://schemas.microsoft.com/office/drawing/2014/main" id="{FD90E362-5141-A8FE-DB73-7E44551688E3}"/>
              </a:ext>
            </a:extLst>
          </p:cNvPr>
          <p:cNvPicPr>
            <a:picLocks noChangeAspect="1"/>
          </p:cNvPicPr>
          <p:nvPr/>
        </p:nvPicPr>
        <p:blipFill>
          <a:blip r:embed="rId4"/>
          <a:stretch>
            <a:fillRect/>
          </a:stretch>
        </p:blipFill>
        <p:spPr>
          <a:xfrm>
            <a:off x="57333" y="1808820"/>
            <a:ext cx="5722699" cy="1368152"/>
          </a:xfrm>
          <a:prstGeom prst="rect">
            <a:avLst/>
          </a:prstGeom>
        </p:spPr>
      </p:pic>
      <p:sp>
        <p:nvSpPr>
          <p:cNvPr id="10" name="テキスト ボックス 9">
            <a:extLst>
              <a:ext uri="{FF2B5EF4-FFF2-40B4-BE49-F238E27FC236}">
                <a16:creationId xmlns:a16="http://schemas.microsoft.com/office/drawing/2014/main" id="{7ACDF979-40F2-0299-A0A7-5C3ABD582ED5}"/>
              </a:ext>
            </a:extLst>
          </p:cNvPr>
          <p:cNvSpPr txBox="1"/>
          <p:nvPr/>
        </p:nvSpPr>
        <p:spPr>
          <a:xfrm>
            <a:off x="7848364" y="6309320"/>
            <a:ext cx="609836" cy="461665"/>
          </a:xfrm>
          <a:prstGeom prst="rect">
            <a:avLst/>
          </a:prstGeom>
          <a:noFill/>
        </p:spPr>
        <p:txBody>
          <a:bodyPr wrap="square" rtlCol="0">
            <a:spAutoFit/>
          </a:bodyPr>
          <a:lstStyle/>
          <a:p>
            <a:r>
              <a:rPr kumimoji="1" lang="en-US" altLang="ja-JP" dirty="0"/>
              <a:t>35</a:t>
            </a:r>
            <a:endParaRPr kumimoji="1" lang="ja-JP" altLang="en-US" dirty="0"/>
          </a:p>
        </p:txBody>
      </p:sp>
      <p:sp>
        <p:nvSpPr>
          <p:cNvPr id="11" name="テキスト ボックス 10">
            <a:extLst>
              <a:ext uri="{FF2B5EF4-FFF2-40B4-BE49-F238E27FC236}">
                <a16:creationId xmlns:a16="http://schemas.microsoft.com/office/drawing/2014/main" id="{C5EAAFF6-EC3F-A15C-3B4D-5E7203AC9C9F}"/>
              </a:ext>
            </a:extLst>
          </p:cNvPr>
          <p:cNvSpPr txBox="1"/>
          <p:nvPr/>
        </p:nvSpPr>
        <p:spPr>
          <a:xfrm>
            <a:off x="6552220" y="2040335"/>
            <a:ext cx="504056" cy="461665"/>
          </a:xfrm>
          <a:prstGeom prst="rect">
            <a:avLst/>
          </a:prstGeom>
          <a:noFill/>
        </p:spPr>
        <p:txBody>
          <a:bodyPr wrap="square" rtlCol="0">
            <a:spAutoFit/>
          </a:bodyPr>
          <a:lstStyle/>
          <a:p>
            <a:r>
              <a:rPr kumimoji="1" lang="en-US" altLang="ja-JP" dirty="0"/>
              <a:t>S</a:t>
            </a:r>
            <a:endParaRPr kumimoji="1" lang="ja-JP" altLang="en-US" dirty="0"/>
          </a:p>
        </p:txBody>
      </p:sp>
      <p:sp>
        <p:nvSpPr>
          <p:cNvPr id="12" name="テキスト ボックス 11">
            <a:extLst>
              <a:ext uri="{FF2B5EF4-FFF2-40B4-BE49-F238E27FC236}">
                <a16:creationId xmlns:a16="http://schemas.microsoft.com/office/drawing/2014/main" id="{7949BBEC-77C4-B5B3-7FBC-BCACF77A57DB}"/>
              </a:ext>
            </a:extLst>
          </p:cNvPr>
          <p:cNvSpPr txBox="1"/>
          <p:nvPr/>
        </p:nvSpPr>
        <p:spPr>
          <a:xfrm>
            <a:off x="6552220" y="4125168"/>
            <a:ext cx="504056" cy="461665"/>
          </a:xfrm>
          <a:prstGeom prst="rect">
            <a:avLst/>
          </a:prstGeom>
          <a:noFill/>
        </p:spPr>
        <p:txBody>
          <a:bodyPr wrap="square" rtlCol="0">
            <a:spAutoFit/>
          </a:bodyPr>
          <a:lstStyle/>
          <a:p>
            <a:r>
              <a:rPr kumimoji="1" lang="en-US" altLang="ja-JP" dirty="0"/>
              <a:t>T</a:t>
            </a:r>
            <a:endParaRPr kumimoji="1" lang="ja-JP" altLang="en-US" dirty="0"/>
          </a:p>
        </p:txBody>
      </p:sp>
      <p:sp>
        <p:nvSpPr>
          <p:cNvPr id="14" name="テキスト ボックス 13">
            <a:extLst>
              <a:ext uri="{FF2B5EF4-FFF2-40B4-BE49-F238E27FC236}">
                <a16:creationId xmlns:a16="http://schemas.microsoft.com/office/drawing/2014/main" id="{3E6E78EE-4331-044F-0ADB-ED6EE47F7EFA}"/>
              </a:ext>
            </a:extLst>
          </p:cNvPr>
          <p:cNvSpPr txBox="1"/>
          <p:nvPr/>
        </p:nvSpPr>
        <p:spPr>
          <a:xfrm>
            <a:off x="4147380" y="6229470"/>
            <a:ext cx="1188132" cy="338554"/>
          </a:xfrm>
          <a:prstGeom prst="rect">
            <a:avLst/>
          </a:prstGeom>
          <a:noFill/>
        </p:spPr>
        <p:txBody>
          <a:bodyPr wrap="square" rtlCol="0">
            <a:spAutoFit/>
          </a:bodyPr>
          <a:lstStyle/>
          <a:p>
            <a:r>
              <a:rPr kumimoji="1" lang="ja-JP" altLang="en-US" sz="1600" dirty="0"/>
              <a:t>自然対数</a:t>
            </a:r>
          </a:p>
        </p:txBody>
      </p:sp>
      <p:sp>
        <p:nvSpPr>
          <p:cNvPr id="4" name="コンテンツ プレースホルダー 2">
            <a:extLst>
              <a:ext uri="{FF2B5EF4-FFF2-40B4-BE49-F238E27FC236}">
                <a16:creationId xmlns:a16="http://schemas.microsoft.com/office/drawing/2014/main" id="{FF0B96F1-9276-BD98-D170-08F42C7CC8E1}"/>
              </a:ext>
            </a:extLst>
          </p:cNvPr>
          <p:cNvSpPr txBox="1">
            <a:spLocks/>
          </p:cNvSpPr>
          <p:nvPr/>
        </p:nvSpPr>
        <p:spPr bwMode="auto">
          <a:xfrm>
            <a:off x="251520" y="3312208"/>
            <a:ext cx="1548172" cy="1808980"/>
          </a:xfrm>
          <a:prstGeom prst="rect">
            <a:avLst/>
          </a:prstGeom>
          <a:solidFill>
            <a:schemeClr val="tx1"/>
          </a:solidFill>
          <a:ln>
            <a:noFill/>
          </a:ln>
          <a:effec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eaLnBrk="1" hangingPunct="1">
              <a:buNone/>
            </a:pPr>
            <a:r>
              <a:rPr lang="ja-JP" altLang="en-US" sz="1800" dirty="0"/>
              <a:t>上側漸近線の違いが大きいようだが，統計的な評価が必要ではないのだろうか．</a:t>
            </a:r>
            <a:endParaRPr lang="en-US" altLang="ja-JP" sz="1800" dirty="0"/>
          </a:p>
        </p:txBody>
      </p:sp>
    </p:spTree>
    <p:extLst>
      <p:ext uri="{BB962C8B-B14F-4D97-AF65-F5344CB8AC3E}">
        <p14:creationId xmlns:p14="http://schemas.microsoft.com/office/powerpoint/2010/main" val="2813654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F031E-E612-FD41-CF61-189B99573A70}"/>
              </a:ext>
            </a:extLst>
          </p:cNvPr>
          <p:cNvSpPr>
            <a:spLocks noGrp="1"/>
          </p:cNvSpPr>
          <p:nvPr>
            <p:ph type="title"/>
          </p:nvPr>
        </p:nvSpPr>
        <p:spPr>
          <a:xfrm>
            <a:off x="286973" y="266700"/>
            <a:ext cx="8552721" cy="1104900"/>
          </a:xfrm>
        </p:spPr>
        <p:txBody>
          <a:bodyPr/>
          <a:lstStyle/>
          <a:p>
            <a:r>
              <a:rPr kumimoji="1" lang="ja-JP" altLang="en-US" sz="3600" dirty="0"/>
              <a:t>平行</a:t>
            </a:r>
            <a:r>
              <a:rPr lang="ja-JP" altLang="en-US" sz="3600" dirty="0"/>
              <a:t>と仮定した直線</a:t>
            </a:r>
            <a:r>
              <a:rPr kumimoji="1" lang="ja-JP" altLang="en-US" sz="3600" dirty="0"/>
              <a:t>線のあてはめ（</a:t>
            </a:r>
            <a:r>
              <a:rPr lang="en-US" altLang="ja-JP" sz="3600" dirty="0"/>
              <a:t>Excel</a:t>
            </a:r>
            <a:r>
              <a:rPr lang="ja-JP" altLang="en-US" sz="3600" dirty="0"/>
              <a:t>） </a:t>
            </a:r>
            <a:endParaRPr kumimoji="1" lang="ja-JP" altLang="en-US" sz="3600" dirty="0"/>
          </a:p>
        </p:txBody>
      </p:sp>
      <p:sp>
        <p:nvSpPr>
          <p:cNvPr id="3" name="コンテンツ プレースホルダー 2">
            <a:extLst>
              <a:ext uri="{FF2B5EF4-FFF2-40B4-BE49-F238E27FC236}">
                <a16:creationId xmlns:a16="http://schemas.microsoft.com/office/drawing/2014/main" id="{00DDE0AA-7FD9-9036-64A0-8FC27B470858}"/>
              </a:ext>
            </a:extLst>
          </p:cNvPr>
          <p:cNvSpPr>
            <a:spLocks noGrp="1"/>
          </p:cNvSpPr>
          <p:nvPr>
            <p:ph idx="1"/>
          </p:nvPr>
        </p:nvSpPr>
        <p:spPr>
          <a:xfrm>
            <a:off x="-324544" y="5517232"/>
            <a:ext cx="9164238" cy="476070"/>
          </a:xfrm>
        </p:spPr>
        <p:txBody>
          <a:bodyPr/>
          <a:lstStyle/>
          <a:p>
            <a:pPr marL="914400" lvl="2" indent="0">
              <a:buNone/>
            </a:pPr>
            <a:r>
              <a:rPr kumimoji="1" lang="ja-JP" altLang="en-US" sz="2000" dirty="0"/>
              <a:t>標準薬</a:t>
            </a:r>
            <a:r>
              <a:rPr kumimoji="1" lang="en-US" altLang="ja-JP" sz="2000" dirty="0"/>
              <a:t>S</a:t>
            </a:r>
            <a:r>
              <a:rPr kumimoji="1" lang="ja-JP" altLang="en-US" sz="2000" dirty="0"/>
              <a:t>の場合</a:t>
            </a:r>
            <a:r>
              <a:rPr lang="ja-JP" altLang="en-US" sz="2000" dirty="0"/>
              <a:t>：</a:t>
            </a:r>
            <a:r>
              <a:rPr kumimoji="1" lang="ja-JP" altLang="en-US" sz="2000" dirty="0"/>
              <a:t>（</a:t>
            </a:r>
            <a:r>
              <a:rPr kumimoji="1" lang="en-US" altLang="ja-JP" sz="2000" i="1" dirty="0">
                <a:solidFill>
                  <a:srgbClr val="FF0000"/>
                </a:solidFill>
              </a:rPr>
              <a:t>a</a:t>
            </a:r>
            <a:r>
              <a:rPr kumimoji="1" lang="en-US" altLang="ja-JP" sz="2000" dirty="0">
                <a:solidFill>
                  <a:srgbClr val="FF0000"/>
                </a:solidFill>
              </a:rPr>
              <a:t>=0</a:t>
            </a:r>
            <a:r>
              <a:rPr kumimoji="1" lang="ja-JP" altLang="en-US" sz="2000" dirty="0"/>
              <a:t>），試験薬</a:t>
            </a:r>
            <a:r>
              <a:rPr kumimoji="1" lang="en-US" altLang="ja-JP" sz="2000" dirty="0"/>
              <a:t>T</a:t>
            </a:r>
            <a:r>
              <a:rPr kumimoji="1" lang="ja-JP" altLang="en-US" sz="2000" dirty="0"/>
              <a:t>の場合</a:t>
            </a:r>
            <a:r>
              <a:rPr kumimoji="1" lang="ja-JP" altLang="en-US" sz="2000" dirty="0">
                <a:sym typeface="Wingdings" panose="05000000000000000000" pitchFamily="2" charset="2"/>
              </a:rPr>
              <a:t>（</a:t>
            </a:r>
            <a:r>
              <a:rPr kumimoji="1" lang="en-US" altLang="ja-JP" sz="2000" i="1" dirty="0">
                <a:solidFill>
                  <a:srgbClr val="FF0000"/>
                </a:solidFill>
                <a:sym typeface="Wingdings" panose="05000000000000000000" pitchFamily="2" charset="2"/>
              </a:rPr>
              <a:t>a</a:t>
            </a:r>
            <a:r>
              <a:rPr kumimoji="1" lang="en-US" altLang="ja-JP" sz="2000" dirty="0">
                <a:solidFill>
                  <a:srgbClr val="FF0000"/>
                </a:solidFill>
                <a:sym typeface="Wingdings" panose="05000000000000000000" pitchFamily="2" charset="2"/>
              </a:rPr>
              <a:t>=1</a:t>
            </a:r>
            <a:r>
              <a:rPr kumimoji="1" lang="ja-JP" altLang="en-US" sz="2000" dirty="0">
                <a:sym typeface="Wingdings" panose="05000000000000000000" pitchFamily="2" charset="2"/>
              </a:rPr>
              <a:t>） となるダミー変数を与える</a:t>
            </a:r>
            <a:r>
              <a:rPr kumimoji="1" lang="en-US" altLang="ja-JP" sz="2000" dirty="0">
                <a:sym typeface="Wingdings" panose="05000000000000000000" pitchFamily="2" charset="2"/>
              </a:rPr>
              <a:t>.</a:t>
            </a:r>
            <a:endParaRPr kumimoji="1" lang="ja-JP" altLang="en-US" sz="2000" dirty="0"/>
          </a:p>
        </p:txBody>
      </p:sp>
      <p:pic>
        <p:nvPicPr>
          <p:cNvPr id="4" name="図 3">
            <a:extLst>
              <a:ext uri="{FF2B5EF4-FFF2-40B4-BE49-F238E27FC236}">
                <a16:creationId xmlns:a16="http://schemas.microsoft.com/office/drawing/2014/main" id="{597B4014-1D0B-33CF-8B0E-7A3E0D4C75BF}"/>
              </a:ext>
            </a:extLst>
          </p:cNvPr>
          <p:cNvPicPr>
            <a:picLocks noChangeAspect="1"/>
          </p:cNvPicPr>
          <p:nvPr/>
        </p:nvPicPr>
        <p:blipFill>
          <a:blip r:embed="rId2"/>
          <a:stretch>
            <a:fillRect/>
          </a:stretch>
        </p:blipFill>
        <p:spPr>
          <a:xfrm>
            <a:off x="286973" y="1550446"/>
            <a:ext cx="8552721" cy="3894778"/>
          </a:xfrm>
          <a:prstGeom prst="rect">
            <a:avLst/>
          </a:prstGeom>
          <a:solidFill>
            <a:schemeClr val="tx1"/>
          </a:solidFill>
        </p:spPr>
      </p:pic>
    </p:spTree>
    <p:extLst>
      <p:ext uri="{BB962C8B-B14F-4D97-AF65-F5344CB8AC3E}">
        <p14:creationId xmlns:p14="http://schemas.microsoft.com/office/powerpoint/2010/main" val="32645983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3E4EB954-6DF0-D15E-4D1D-5D88CC731D6A}"/>
              </a:ext>
            </a:extLst>
          </p:cNvPr>
          <p:cNvPicPr>
            <a:picLocks noChangeAspect="1"/>
          </p:cNvPicPr>
          <p:nvPr/>
        </p:nvPicPr>
        <p:blipFill>
          <a:blip r:embed="rId2"/>
          <a:stretch>
            <a:fillRect/>
          </a:stretch>
        </p:blipFill>
        <p:spPr>
          <a:xfrm>
            <a:off x="5147225" y="1556792"/>
            <a:ext cx="3458062" cy="3050546"/>
          </a:xfrm>
          <a:prstGeom prst="rect">
            <a:avLst/>
          </a:prstGeom>
          <a:solidFill>
            <a:schemeClr val="tx1"/>
          </a:solidFill>
        </p:spPr>
      </p:pic>
      <p:sp>
        <p:nvSpPr>
          <p:cNvPr id="2" name="タイトル 1">
            <a:extLst>
              <a:ext uri="{FF2B5EF4-FFF2-40B4-BE49-F238E27FC236}">
                <a16:creationId xmlns:a16="http://schemas.microsoft.com/office/drawing/2014/main" id="{52B80FED-E828-09F2-31C8-279CAECE71AF}"/>
              </a:ext>
            </a:extLst>
          </p:cNvPr>
          <p:cNvSpPr>
            <a:spLocks noGrp="1"/>
          </p:cNvSpPr>
          <p:nvPr>
            <p:ph type="title"/>
          </p:nvPr>
        </p:nvSpPr>
        <p:spPr>
          <a:xfrm>
            <a:off x="431539" y="266700"/>
            <a:ext cx="8173747" cy="1104900"/>
          </a:xfrm>
        </p:spPr>
        <p:txBody>
          <a:bodyPr/>
          <a:lstStyle/>
          <a:p>
            <a:r>
              <a:rPr kumimoji="1" lang="ja-JP" altLang="en-US" sz="3600" dirty="0"/>
              <a:t>各パラメータについて（</a:t>
            </a:r>
            <a:r>
              <a:rPr kumimoji="1" lang="en-US" altLang="ja-JP" sz="3600" dirty="0">
                <a:solidFill>
                  <a:srgbClr val="FF0000"/>
                </a:solidFill>
              </a:rPr>
              <a:t>S</a:t>
            </a:r>
            <a:r>
              <a:rPr kumimoji="1" lang="ja-JP" altLang="en-US" sz="3600" dirty="0"/>
              <a:t>と</a:t>
            </a:r>
            <a:r>
              <a:rPr kumimoji="1" lang="en-US" altLang="ja-JP" sz="3600" dirty="0">
                <a:solidFill>
                  <a:srgbClr val="FF0000"/>
                </a:solidFill>
              </a:rPr>
              <a:t>T</a:t>
            </a:r>
            <a:r>
              <a:rPr kumimoji="1" lang="ja-JP" altLang="en-US" sz="3600" dirty="0"/>
              <a:t>）の</a:t>
            </a:r>
            <a:r>
              <a:rPr kumimoji="1" lang="ja-JP" altLang="en-US" sz="3600" dirty="0">
                <a:solidFill>
                  <a:srgbClr val="FF0000"/>
                </a:solidFill>
              </a:rPr>
              <a:t>差</a:t>
            </a:r>
            <a:r>
              <a:rPr kumimoji="1" lang="ja-JP" altLang="en-US" sz="3600" dirty="0"/>
              <a:t>の比較</a:t>
            </a:r>
          </a:p>
        </p:txBody>
      </p:sp>
      <p:sp>
        <p:nvSpPr>
          <p:cNvPr id="3" name="コンテンツ プレースホルダー 2">
            <a:extLst>
              <a:ext uri="{FF2B5EF4-FFF2-40B4-BE49-F238E27FC236}">
                <a16:creationId xmlns:a16="http://schemas.microsoft.com/office/drawing/2014/main" id="{A5099E5D-DA30-5775-69AC-12E2AA27FE19}"/>
              </a:ext>
            </a:extLst>
          </p:cNvPr>
          <p:cNvSpPr>
            <a:spLocks noGrp="1"/>
          </p:cNvSpPr>
          <p:nvPr>
            <p:ph idx="1"/>
          </p:nvPr>
        </p:nvSpPr>
        <p:spPr>
          <a:xfrm>
            <a:off x="685800" y="4653136"/>
            <a:ext cx="8001000" cy="1362980"/>
          </a:xfrm>
        </p:spPr>
        <p:txBody>
          <a:bodyPr/>
          <a:lstStyle/>
          <a:p>
            <a:r>
              <a:rPr lang="ja-JP" altLang="en-US" sz="2400" dirty="0"/>
              <a:t>互いに独立な各グループ</a:t>
            </a:r>
            <a:r>
              <a:rPr kumimoji="1" lang="ja-JP" altLang="en-US" sz="2400" dirty="0"/>
              <a:t>の標準誤差を用いて，推定値の差，その分散，</a:t>
            </a:r>
            <a:r>
              <a:rPr kumimoji="1" lang="en-US" altLang="ja-JP" sz="2400" i="1" dirty="0"/>
              <a:t>SE</a:t>
            </a:r>
            <a:r>
              <a:rPr kumimoji="1" lang="en-US" altLang="ja-JP" sz="2400" dirty="0"/>
              <a:t>,</a:t>
            </a:r>
            <a:r>
              <a:rPr kumimoji="1" lang="ja-JP" altLang="en-US" sz="2400" dirty="0"/>
              <a:t> </a:t>
            </a:r>
            <a:r>
              <a:rPr kumimoji="1" lang="en-US" altLang="ja-JP" sz="2400" i="1" dirty="0"/>
              <a:t>t </a:t>
            </a:r>
            <a:r>
              <a:rPr kumimoji="1" lang="ja-JP" altLang="en-US" sz="2400" dirty="0"/>
              <a:t>値，</a:t>
            </a:r>
            <a:r>
              <a:rPr kumimoji="1" lang="en-US" altLang="ja-JP" sz="2400" i="1" dirty="0"/>
              <a:t>p</a:t>
            </a:r>
            <a:r>
              <a:rPr kumimoji="1" lang="ja-JP" altLang="en-US" sz="2400" dirty="0"/>
              <a:t>値 を計算する．</a:t>
            </a:r>
            <a:endParaRPr kumimoji="1" lang="en-US" altLang="ja-JP" sz="2400" dirty="0"/>
          </a:p>
          <a:p>
            <a:r>
              <a:rPr lang="ja-JP" altLang="en-US" sz="2400" dirty="0"/>
              <a:t>変曲点（</a:t>
            </a:r>
            <a:r>
              <a:rPr lang="en-US" altLang="ja-JP" sz="2400" i="1" dirty="0"/>
              <a:t>D</a:t>
            </a:r>
            <a:r>
              <a:rPr lang="en-US" altLang="ja-JP" sz="2400" baseline="-25000" dirty="0"/>
              <a:t>50</a:t>
            </a:r>
            <a:r>
              <a:rPr lang="ja-JP" altLang="en-US" sz="2400" dirty="0"/>
              <a:t>）以外は，統計的な差は検出できない．“</a:t>
            </a:r>
            <a:r>
              <a:rPr lang="ja-JP" altLang="en-US" sz="2400" dirty="0">
                <a:solidFill>
                  <a:srgbClr val="FF0000"/>
                </a:solidFill>
              </a:rPr>
              <a:t>平行なロジスティック曲線</a:t>
            </a:r>
            <a:r>
              <a:rPr lang="ja-JP" altLang="en-US" sz="2400" dirty="0"/>
              <a:t>” のあてはめが可能．</a:t>
            </a:r>
            <a:endParaRPr kumimoji="1" lang="ja-JP" altLang="en-US" sz="2400" dirty="0"/>
          </a:p>
        </p:txBody>
      </p:sp>
      <p:pic>
        <p:nvPicPr>
          <p:cNvPr id="5" name="図 4">
            <a:extLst>
              <a:ext uri="{FF2B5EF4-FFF2-40B4-BE49-F238E27FC236}">
                <a16:creationId xmlns:a16="http://schemas.microsoft.com/office/drawing/2014/main" id="{AC6FB5C8-3964-3681-F911-E6AFF8A00D56}"/>
              </a:ext>
            </a:extLst>
          </p:cNvPr>
          <p:cNvPicPr>
            <a:picLocks noChangeAspect="1"/>
          </p:cNvPicPr>
          <p:nvPr/>
        </p:nvPicPr>
        <p:blipFill>
          <a:blip r:embed="rId3"/>
          <a:stretch>
            <a:fillRect/>
          </a:stretch>
        </p:blipFill>
        <p:spPr>
          <a:xfrm>
            <a:off x="538713" y="1412776"/>
            <a:ext cx="4608512" cy="3312368"/>
          </a:xfrm>
          <a:prstGeom prst="rect">
            <a:avLst/>
          </a:prstGeom>
        </p:spPr>
      </p:pic>
      <p:sp>
        <p:nvSpPr>
          <p:cNvPr id="7" name="円弧 6">
            <a:extLst>
              <a:ext uri="{FF2B5EF4-FFF2-40B4-BE49-F238E27FC236}">
                <a16:creationId xmlns:a16="http://schemas.microsoft.com/office/drawing/2014/main" id="{9ADA8C21-D06F-3A39-5CC1-8BF32518C9D6}"/>
              </a:ext>
            </a:extLst>
          </p:cNvPr>
          <p:cNvSpPr/>
          <p:nvPr/>
        </p:nvSpPr>
        <p:spPr bwMode="auto">
          <a:xfrm>
            <a:off x="685800" y="2843221"/>
            <a:ext cx="8134672" cy="45719"/>
          </a:xfrm>
          <a:prstGeom prst="arc">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1" lang="ja-JP" altLang="en-US" sz="2400" b="0" i="0" u="none" strike="noStrike" cap="none" normalizeH="0" baseline="0">
              <a:ln>
                <a:noFill/>
              </a:ln>
              <a:solidFill>
                <a:srgbClr val="000000"/>
              </a:solidFill>
              <a:effectLst/>
              <a:latin typeface="ＭＳ ゴシック" panose="020B0609070205080204" pitchFamily="49" charset="-128"/>
              <a:ea typeface="ＭＳ ゴシック" panose="020B0609070205080204" pitchFamily="49" charset="-128"/>
            </a:endParaRPr>
          </a:p>
        </p:txBody>
      </p:sp>
      <p:cxnSp>
        <p:nvCxnSpPr>
          <p:cNvPr id="9" name="直線コネクタ 8">
            <a:extLst>
              <a:ext uri="{FF2B5EF4-FFF2-40B4-BE49-F238E27FC236}">
                <a16:creationId xmlns:a16="http://schemas.microsoft.com/office/drawing/2014/main" id="{80D84263-2715-05E0-70CE-1DB6ACEE6054}"/>
              </a:ext>
            </a:extLst>
          </p:cNvPr>
          <p:cNvCxnSpPr>
            <a:cxnSpLocks/>
          </p:cNvCxnSpPr>
          <p:nvPr/>
        </p:nvCxnSpPr>
        <p:spPr bwMode="auto">
          <a:xfrm flipV="1">
            <a:off x="431540" y="2758069"/>
            <a:ext cx="8388932" cy="17687"/>
          </a:xfrm>
          <a:prstGeom prst="line">
            <a:avLst/>
          </a:prstGeom>
          <a:noFill/>
          <a:ln w="127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コネクタ 9">
            <a:extLst>
              <a:ext uri="{FF2B5EF4-FFF2-40B4-BE49-F238E27FC236}">
                <a16:creationId xmlns:a16="http://schemas.microsoft.com/office/drawing/2014/main" id="{87A1C2C5-2097-9C65-596F-D5B41F843470}"/>
              </a:ext>
            </a:extLst>
          </p:cNvPr>
          <p:cNvCxnSpPr/>
          <p:nvPr/>
        </p:nvCxnSpPr>
        <p:spPr bwMode="auto">
          <a:xfrm flipV="1">
            <a:off x="431540" y="3392996"/>
            <a:ext cx="8388932" cy="17687"/>
          </a:xfrm>
          <a:prstGeom prst="line">
            <a:avLst/>
          </a:prstGeom>
          <a:noFill/>
          <a:ln w="127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a:extLst>
              <a:ext uri="{FF2B5EF4-FFF2-40B4-BE49-F238E27FC236}">
                <a16:creationId xmlns:a16="http://schemas.microsoft.com/office/drawing/2014/main" id="{B30CD025-90BF-767D-A38A-A594A1146DBB}"/>
              </a:ext>
            </a:extLst>
          </p:cNvPr>
          <p:cNvCxnSpPr/>
          <p:nvPr/>
        </p:nvCxnSpPr>
        <p:spPr bwMode="auto">
          <a:xfrm flipV="1">
            <a:off x="436465" y="3995567"/>
            <a:ext cx="8388932" cy="17687"/>
          </a:xfrm>
          <a:prstGeom prst="line">
            <a:avLst/>
          </a:prstGeom>
          <a:noFill/>
          <a:ln w="127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a:extLst>
              <a:ext uri="{FF2B5EF4-FFF2-40B4-BE49-F238E27FC236}">
                <a16:creationId xmlns:a16="http://schemas.microsoft.com/office/drawing/2014/main" id="{439DE076-F680-58E4-D5D2-F8B93506F641}"/>
              </a:ext>
            </a:extLst>
          </p:cNvPr>
          <p:cNvCxnSpPr/>
          <p:nvPr/>
        </p:nvCxnSpPr>
        <p:spPr bwMode="auto">
          <a:xfrm flipV="1">
            <a:off x="445342" y="4602694"/>
            <a:ext cx="8388932" cy="17687"/>
          </a:xfrm>
          <a:prstGeom prst="line">
            <a:avLst/>
          </a:prstGeom>
          <a:noFill/>
          <a:ln w="127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a:extLst>
              <a:ext uri="{FF2B5EF4-FFF2-40B4-BE49-F238E27FC236}">
                <a16:creationId xmlns:a16="http://schemas.microsoft.com/office/drawing/2014/main" id="{79F3ED95-561D-C1E7-1FA2-E958B2022BD6}"/>
              </a:ext>
            </a:extLst>
          </p:cNvPr>
          <p:cNvCxnSpPr/>
          <p:nvPr/>
        </p:nvCxnSpPr>
        <p:spPr bwMode="auto">
          <a:xfrm flipV="1">
            <a:off x="431540" y="2152225"/>
            <a:ext cx="8388932" cy="17687"/>
          </a:xfrm>
          <a:prstGeom prst="line">
            <a:avLst/>
          </a:prstGeom>
          <a:noFill/>
          <a:ln w="127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842781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DFADDB-BBC6-0FDF-7818-074F661A7676}"/>
              </a:ext>
            </a:extLst>
          </p:cNvPr>
          <p:cNvSpPr>
            <a:spLocks noGrp="1"/>
          </p:cNvSpPr>
          <p:nvPr>
            <p:ph type="title"/>
          </p:nvPr>
        </p:nvSpPr>
        <p:spPr/>
        <p:txBody>
          <a:bodyPr/>
          <a:lstStyle/>
          <a:p>
            <a:r>
              <a:rPr kumimoji="1" lang="ja-JP" altLang="en-US" dirty="0"/>
              <a:t>平行とみなした場合</a:t>
            </a:r>
          </a:p>
        </p:txBody>
      </p:sp>
      <p:sp>
        <p:nvSpPr>
          <p:cNvPr id="3" name="コンテンツ プレースホルダー 2">
            <a:extLst>
              <a:ext uri="{FF2B5EF4-FFF2-40B4-BE49-F238E27FC236}">
                <a16:creationId xmlns:a16="http://schemas.microsoft.com/office/drawing/2014/main" id="{F2ADD3AA-D25A-38EE-E6AC-AC0FE2C73F16}"/>
              </a:ext>
            </a:extLst>
          </p:cNvPr>
          <p:cNvSpPr>
            <a:spLocks noGrp="1"/>
          </p:cNvSpPr>
          <p:nvPr>
            <p:ph idx="1"/>
          </p:nvPr>
        </p:nvSpPr>
        <p:spPr>
          <a:xfrm>
            <a:off x="402711" y="2261567"/>
            <a:ext cx="8001000" cy="1095425"/>
          </a:xfrm>
        </p:spPr>
        <p:txBody>
          <a:bodyPr/>
          <a:lstStyle/>
          <a:p>
            <a:r>
              <a:rPr kumimoji="1" lang="ja-JP" altLang="en-US" sz="2000" dirty="0"/>
              <a:t>平行とみなした場合の残差平方和（</a:t>
            </a:r>
            <a:r>
              <a:rPr kumimoji="1" lang="en-US" altLang="ja-JP" sz="2000" i="1" dirty="0"/>
              <a:t>SSE</a:t>
            </a:r>
            <a:r>
              <a:rPr kumimoji="1" lang="ja-JP" altLang="en-US" sz="2000" dirty="0"/>
              <a:t>）と平行でない場合の</a:t>
            </a:r>
            <a:r>
              <a:rPr kumimoji="1" lang="en-US" altLang="ja-JP" sz="2000" i="1" dirty="0"/>
              <a:t>SSE</a:t>
            </a:r>
            <a:r>
              <a:rPr kumimoji="1" lang="ja-JP" altLang="en-US" sz="2000" i="1" dirty="0"/>
              <a:t> </a:t>
            </a:r>
            <a:r>
              <a:rPr kumimoji="1" lang="ja-JP" altLang="en-US" sz="2000" dirty="0"/>
              <a:t>の差についての </a:t>
            </a:r>
            <a:r>
              <a:rPr kumimoji="1" lang="en-US" altLang="ja-JP" sz="2000" i="1" dirty="0"/>
              <a:t>F</a:t>
            </a:r>
            <a:r>
              <a:rPr kumimoji="1" lang="ja-JP" altLang="en-US" sz="2000" i="1" dirty="0"/>
              <a:t> </a:t>
            </a:r>
            <a:r>
              <a:rPr kumimoji="1" lang="ja-JP" altLang="en-US" sz="2000" dirty="0"/>
              <a:t>検定から </a:t>
            </a:r>
            <a:r>
              <a:rPr kumimoji="1" lang="en-US" altLang="ja-JP" sz="2000" i="1" dirty="0"/>
              <a:t>p</a:t>
            </a:r>
            <a:r>
              <a:rPr kumimoji="1" lang="en-US" altLang="ja-JP" sz="2000" dirty="0"/>
              <a:t>=0.1373 </a:t>
            </a:r>
            <a:r>
              <a:rPr kumimoji="1" lang="ja-JP" altLang="en-US" sz="2000" dirty="0"/>
              <a:t>なので“平行とみなせる．自由度</a:t>
            </a:r>
            <a:r>
              <a:rPr kumimoji="1" lang="en-US" altLang="ja-JP" sz="2000" dirty="0"/>
              <a:t>3</a:t>
            </a:r>
            <a:r>
              <a:rPr kumimoji="1" lang="ja-JP" altLang="en-US" sz="2000" dirty="0"/>
              <a:t> は，フルモデルの パラメータ数</a:t>
            </a:r>
            <a:r>
              <a:rPr lang="ja-JP" altLang="en-US" sz="2000" dirty="0"/>
              <a:t> </a:t>
            </a:r>
            <a:r>
              <a:rPr lang="en-US" altLang="ja-JP" sz="2000" dirty="0"/>
              <a:t>8 </a:t>
            </a:r>
            <a:r>
              <a:rPr lang="ja-JP" altLang="en-US" sz="2000" dirty="0"/>
              <a:t>から 平行線の場合の </a:t>
            </a:r>
            <a:r>
              <a:rPr lang="en-US" altLang="ja-JP" sz="2000" dirty="0"/>
              <a:t>5 </a:t>
            </a:r>
            <a:r>
              <a:rPr lang="ja-JP" altLang="en-US" sz="2000" dirty="0"/>
              <a:t>を引く． </a:t>
            </a:r>
            <a:endParaRPr kumimoji="1" lang="en-US" altLang="ja-JP" sz="2000" dirty="0"/>
          </a:p>
        </p:txBody>
      </p:sp>
      <p:pic>
        <p:nvPicPr>
          <p:cNvPr id="5" name="図 4">
            <a:extLst>
              <a:ext uri="{FF2B5EF4-FFF2-40B4-BE49-F238E27FC236}">
                <a16:creationId xmlns:a16="http://schemas.microsoft.com/office/drawing/2014/main" id="{395FF6A8-2219-2342-9DC2-CB11E18493E2}"/>
              </a:ext>
            </a:extLst>
          </p:cNvPr>
          <p:cNvPicPr>
            <a:picLocks noChangeAspect="1"/>
          </p:cNvPicPr>
          <p:nvPr/>
        </p:nvPicPr>
        <p:blipFill>
          <a:blip r:embed="rId2"/>
          <a:stretch>
            <a:fillRect/>
          </a:stretch>
        </p:blipFill>
        <p:spPr>
          <a:xfrm>
            <a:off x="387424" y="1553709"/>
            <a:ext cx="8223176" cy="723639"/>
          </a:xfrm>
          <a:prstGeom prst="rect">
            <a:avLst/>
          </a:prstGeom>
        </p:spPr>
      </p:pic>
      <p:pic>
        <p:nvPicPr>
          <p:cNvPr id="7" name="図 6">
            <a:extLst>
              <a:ext uri="{FF2B5EF4-FFF2-40B4-BE49-F238E27FC236}">
                <a16:creationId xmlns:a16="http://schemas.microsoft.com/office/drawing/2014/main" id="{CAD1C135-0265-38FC-5182-7EABA71A4736}"/>
              </a:ext>
            </a:extLst>
          </p:cNvPr>
          <p:cNvPicPr>
            <a:picLocks noChangeAspect="1"/>
          </p:cNvPicPr>
          <p:nvPr/>
        </p:nvPicPr>
        <p:blipFill>
          <a:blip r:embed="rId3"/>
          <a:stretch>
            <a:fillRect/>
          </a:stretch>
        </p:blipFill>
        <p:spPr>
          <a:xfrm>
            <a:off x="3577734" y="3414453"/>
            <a:ext cx="4294441" cy="1833925"/>
          </a:xfrm>
          <a:prstGeom prst="rect">
            <a:avLst/>
          </a:prstGeom>
        </p:spPr>
      </p:pic>
      <p:pic>
        <p:nvPicPr>
          <p:cNvPr id="9" name="図 8">
            <a:extLst>
              <a:ext uri="{FF2B5EF4-FFF2-40B4-BE49-F238E27FC236}">
                <a16:creationId xmlns:a16="http://schemas.microsoft.com/office/drawing/2014/main" id="{39B2552E-0DD1-921C-8126-47EF031EEEF0}"/>
              </a:ext>
            </a:extLst>
          </p:cNvPr>
          <p:cNvPicPr>
            <a:picLocks noChangeAspect="1"/>
          </p:cNvPicPr>
          <p:nvPr/>
        </p:nvPicPr>
        <p:blipFill>
          <a:blip r:embed="rId4"/>
          <a:stretch>
            <a:fillRect/>
          </a:stretch>
        </p:blipFill>
        <p:spPr>
          <a:xfrm>
            <a:off x="503548" y="3356992"/>
            <a:ext cx="2958916" cy="2686251"/>
          </a:xfrm>
          <a:prstGeom prst="rect">
            <a:avLst/>
          </a:prstGeom>
        </p:spPr>
      </p:pic>
      <p:sp>
        <p:nvSpPr>
          <p:cNvPr id="10" name="テキスト ボックス 9">
            <a:extLst>
              <a:ext uri="{FF2B5EF4-FFF2-40B4-BE49-F238E27FC236}">
                <a16:creationId xmlns:a16="http://schemas.microsoft.com/office/drawing/2014/main" id="{757DCCE1-7270-8398-BDC5-B83851071F81}"/>
              </a:ext>
            </a:extLst>
          </p:cNvPr>
          <p:cNvSpPr txBox="1"/>
          <p:nvPr/>
        </p:nvSpPr>
        <p:spPr>
          <a:xfrm>
            <a:off x="2380227" y="5497486"/>
            <a:ext cx="1188132" cy="307777"/>
          </a:xfrm>
          <a:prstGeom prst="rect">
            <a:avLst/>
          </a:prstGeom>
          <a:noFill/>
        </p:spPr>
        <p:txBody>
          <a:bodyPr wrap="square" rtlCol="0">
            <a:spAutoFit/>
          </a:bodyPr>
          <a:lstStyle/>
          <a:p>
            <a:r>
              <a:rPr kumimoji="1" lang="ja-JP" altLang="en-US" sz="1400" dirty="0"/>
              <a:t>自然対数</a:t>
            </a:r>
          </a:p>
        </p:txBody>
      </p:sp>
      <p:sp>
        <p:nvSpPr>
          <p:cNvPr id="4" name="コンテンツ プレースホルダー 2">
            <a:extLst>
              <a:ext uri="{FF2B5EF4-FFF2-40B4-BE49-F238E27FC236}">
                <a16:creationId xmlns:a16="http://schemas.microsoft.com/office/drawing/2014/main" id="{9E5A986F-07F7-BA5A-0DB3-30F99F00B93A}"/>
              </a:ext>
            </a:extLst>
          </p:cNvPr>
          <p:cNvSpPr txBox="1">
            <a:spLocks/>
          </p:cNvSpPr>
          <p:nvPr/>
        </p:nvSpPr>
        <p:spPr bwMode="auto">
          <a:xfrm>
            <a:off x="3375446" y="5219180"/>
            <a:ext cx="5118094" cy="117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変曲点の差が対数効力比 </a:t>
            </a:r>
            <a:r>
              <a:rPr lang="en-US" altLang="ja-JP" sz="2000" dirty="0"/>
              <a:t>1.3474</a:t>
            </a:r>
          </a:p>
          <a:p>
            <a:r>
              <a:rPr lang="ja-JP" altLang="en-US" sz="2000" dirty="0"/>
              <a:t>効力比は，   </a:t>
            </a:r>
            <a:r>
              <a:rPr lang="en-US" altLang="ja-JP" sz="2000" dirty="0"/>
              <a:t>exp(1.3474)=3.8475</a:t>
            </a:r>
          </a:p>
          <a:p>
            <a:r>
              <a:rPr lang="ja-JP" altLang="en-US" sz="2000" dirty="0"/>
              <a:t>原田（</a:t>
            </a:r>
            <a:r>
              <a:rPr lang="en-US" altLang="ja-JP" sz="2000" dirty="0"/>
              <a:t>2017</a:t>
            </a:r>
            <a:r>
              <a:rPr lang="ja-JP" altLang="en-US" sz="2000" dirty="0"/>
              <a:t>）の表</a:t>
            </a:r>
            <a:r>
              <a:rPr lang="en-US" altLang="ja-JP" sz="2000" dirty="0"/>
              <a:t>1</a:t>
            </a:r>
            <a:r>
              <a:rPr lang="ja-JP" altLang="en-US" sz="2000" dirty="0"/>
              <a:t>のケース</a:t>
            </a:r>
            <a:r>
              <a:rPr lang="en-US" altLang="ja-JP" sz="2000" dirty="0"/>
              <a:t>D</a:t>
            </a:r>
            <a:r>
              <a:rPr lang="ja-JP" altLang="en-US" sz="2000" dirty="0"/>
              <a:t>に一致</a:t>
            </a:r>
          </a:p>
        </p:txBody>
      </p:sp>
    </p:spTree>
    <p:extLst>
      <p:ext uri="{BB962C8B-B14F-4D97-AF65-F5344CB8AC3E}">
        <p14:creationId xmlns:p14="http://schemas.microsoft.com/office/powerpoint/2010/main" val="27297025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88CE1A-0C1C-DA49-D439-970CCD9EEC41}"/>
              </a:ext>
            </a:extLst>
          </p:cNvPr>
          <p:cNvSpPr>
            <a:spLocks noGrp="1"/>
          </p:cNvSpPr>
          <p:nvPr>
            <p:ph type="title"/>
          </p:nvPr>
        </p:nvSpPr>
        <p:spPr/>
        <p:txBody>
          <a:bodyPr/>
          <a:lstStyle/>
          <a:p>
            <a:r>
              <a:rPr kumimoji="1" lang="ja-JP" altLang="en-US" sz="3600" dirty="0"/>
              <a:t>不可解な効力比</a:t>
            </a:r>
          </a:p>
        </p:txBody>
      </p:sp>
      <p:sp>
        <p:nvSpPr>
          <p:cNvPr id="3" name="コンテンツ プレースホルダー 2">
            <a:extLst>
              <a:ext uri="{FF2B5EF4-FFF2-40B4-BE49-F238E27FC236}">
                <a16:creationId xmlns:a16="http://schemas.microsoft.com/office/drawing/2014/main" id="{22FDDD1A-9A0B-4AD8-171D-0E574427B889}"/>
              </a:ext>
            </a:extLst>
          </p:cNvPr>
          <p:cNvSpPr>
            <a:spLocks noGrp="1"/>
          </p:cNvSpPr>
          <p:nvPr>
            <p:ph idx="1"/>
          </p:nvPr>
        </p:nvSpPr>
        <p:spPr>
          <a:xfrm>
            <a:off x="685800" y="1485900"/>
            <a:ext cx="8001000" cy="1396752"/>
          </a:xfrm>
        </p:spPr>
        <p:txBody>
          <a:bodyPr/>
          <a:lstStyle/>
          <a:p>
            <a:pPr algn="just" eaLnBrk="1" hangingPunct="1"/>
            <a:r>
              <a:rPr kumimoji="1" lang="ja-JP" altLang="en-US" sz="2800" dirty="0"/>
              <a:t>設定した </a:t>
            </a:r>
            <a:r>
              <a:rPr kumimoji="1" lang="en-US" altLang="ja-JP" sz="2800" i="1" dirty="0"/>
              <a:t>dose</a:t>
            </a:r>
            <a:r>
              <a:rPr kumimoji="1" lang="ja-JP" altLang="en-US" sz="2800" i="1" dirty="0"/>
              <a:t> </a:t>
            </a:r>
            <a:r>
              <a:rPr kumimoji="1" lang="ja-JP" altLang="en-US" sz="2800" dirty="0"/>
              <a:t>に対し自然対数用量で「ロジスティック４</a:t>
            </a:r>
            <a:r>
              <a:rPr kumimoji="1" lang="en-US" altLang="ja-JP" sz="2800" dirty="0"/>
              <a:t>P</a:t>
            </a:r>
            <a:r>
              <a:rPr kumimoji="1" lang="ja-JP" altLang="en-US" sz="2800" dirty="0"/>
              <a:t>」での解析を行い，「平行性の検定」</a:t>
            </a:r>
            <a:r>
              <a:rPr kumimoji="1" lang="en-US" altLang="ja-JP" sz="2800" dirty="0">
                <a:sym typeface="Wingdings" panose="05000000000000000000" pitchFamily="2" charset="2"/>
              </a:rPr>
              <a:t></a:t>
            </a:r>
            <a:r>
              <a:rPr kumimoji="1" lang="ja-JP" altLang="en-US" sz="2800" dirty="0"/>
              <a:t>「効力比」を求める．</a:t>
            </a:r>
            <a:endParaRPr kumimoji="1" lang="en-US" altLang="ja-JP" sz="2800" dirty="0"/>
          </a:p>
          <a:p>
            <a:endParaRPr kumimoji="1" lang="ja-JP" altLang="en-US" dirty="0"/>
          </a:p>
        </p:txBody>
      </p:sp>
      <p:pic>
        <p:nvPicPr>
          <p:cNvPr id="5" name="図 4">
            <a:extLst>
              <a:ext uri="{FF2B5EF4-FFF2-40B4-BE49-F238E27FC236}">
                <a16:creationId xmlns:a16="http://schemas.microsoft.com/office/drawing/2014/main" id="{71082A05-A1BC-420D-CF0D-3624725B09A0}"/>
              </a:ext>
            </a:extLst>
          </p:cNvPr>
          <p:cNvPicPr>
            <a:picLocks noChangeAspect="1"/>
          </p:cNvPicPr>
          <p:nvPr/>
        </p:nvPicPr>
        <p:blipFill>
          <a:blip r:embed="rId2"/>
          <a:stretch>
            <a:fillRect/>
          </a:stretch>
        </p:blipFill>
        <p:spPr>
          <a:xfrm>
            <a:off x="1943708" y="2890545"/>
            <a:ext cx="4306138" cy="1692188"/>
          </a:xfrm>
          <a:prstGeom prst="rect">
            <a:avLst/>
          </a:prstGeom>
        </p:spPr>
      </p:pic>
      <p:sp>
        <p:nvSpPr>
          <p:cNvPr id="6" name="コンテンツ プレースホルダー 2">
            <a:extLst>
              <a:ext uri="{FF2B5EF4-FFF2-40B4-BE49-F238E27FC236}">
                <a16:creationId xmlns:a16="http://schemas.microsoft.com/office/drawing/2014/main" id="{64EA1618-3D41-5CD9-94C3-5FAEB1D4D8F9}"/>
              </a:ext>
            </a:extLst>
          </p:cNvPr>
          <p:cNvSpPr txBox="1">
            <a:spLocks/>
          </p:cNvSpPr>
          <p:nvPr/>
        </p:nvSpPr>
        <p:spPr bwMode="auto">
          <a:xfrm>
            <a:off x="571500" y="4673724"/>
            <a:ext cx="8001000" cy="139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eaLnBrk="1" hangingPunct="1"/>
            <a:r>
              <a:rPr lang="ja-JP" altLang="en-US" sz="2000" dirty="0"/>
              <a:t>不可解な効力比 </a:t>
            </a:r>
            <a:r>
              <a:rPr lang="en-US" altLang="ja-JP" sz="2000" dirty="0"/>
              <a:t>22.2547 </a:t>
            </a:r>
            <a:r>
              <a:rPr lang="ja-JP" altLang="en-US" sz="2000" dirty="0"/>
              <a:t>が出力される．</a:t>
            </a:r>
            <a:endParaRPr lang="en-US" altLang="ja-JP" sz="2000" dirty="0"/>
          </a:p>
          <a:p>
            <a:pPr marL="0" indent="0" algn="just" eaLnBrk="1" hangingPunct="1">
              <a:buNone/>
            </a:pPr>
            <a:r>
              <a:rPr lang="en-US" altLang="ja-JP" sz="2000" dirty="0"/>
              <a:t>       </a:t>
            </a:r>
            <a:r>
              <a:rPr lang="ja-JP" altLang="en-US" sz="2000" dirty="0"/>
              <a:t>    </a:t>
            </a:r>
            <a:r>
              <a:rPr lang="en-US" altLang="ja-JP" sz="2000" dirty="0"/>
              <a:t>  exp(1.3474)=3.8475</a:t>
            </a:r>
            <a:r>
              <a:rPr lang="ja-JP" altLang="en-US" sz="2000" dirty="0"/>
              <a:t> ではなく  </a:t>
            </a:r>
            <a:r>
              <a:rPr lang="en-US" altLang="ja-JP" sz="2000" dirty="0"/>
              <a:t>10^1.3474=22.2547</a:t>
            </a:r>
          </a:p>
          <a:p>
            <a:pPr marL="0" indent="0" algn="just" eaLnBrk="1" hangingPunct="1">
              <a:buNone/>
            </a:pPr>
            <a:r>
              <a:rPr lang="ja-JP" altLang="en-US" sz="2000" dirty="0"/>
              <a:t>   </a:t>
            </a:r>
            <a:r>
              <a:rPr lang="en-US" altLang="ja-JP" sz="2000" dirty="0"/>
              <a:t> </a:t>
            </a:r>
            <a:r>
              <a:rPr lang="ja-JP" altLang="en-US" sz="2000" dirty="0"/>
              <a:t> による結果で，使いものにならない．常用対数用量で解析すれば，</a:t>
            </a:r>
            <a:endParaRPr lang="en-US" altLang="ja-JP" sz="2000" dirty="0"/>
          </a:p>
          <a:p>
            <a:pPr marL="0" indent="0" algn="just" eaLnBrk="1" hangingPunct="1">
              <a:buNone/>
            </a:pPr>
            <a:r>
              <a:rPr lang="ja-JP" altLang="en-US" sz="2000" dirty="0"/>
              <a:t>     正しい結果が得られるが，効力比の標準誤差しか出力されない．</a:t>
            </a:r>
            <a:endParaRPr lang="en-US" altLang="ja-JP" sz="2000" dirty="0"/>
          </a:p>
          <a:p>
            <a:pPr algn="just" eaLnBrk="1" hangingPunct="1"/>
            <a:endParaRPr lang="en-US" altLang="ja-JP" sz="2800" dirty="0"/>
          </a:p>
          <a:p>
            <a:endParaRPr lang="ja-JP" altLang="en-US" dirty="0"/>
          </a:p>
        </p:txBody>
      </p:sp>
      <p:sp>
        <p:nvSpPr>
          <p:cNvPr id="4" name="テキスト ボックス 3">
            <a:extLst>
              <a:ext uri="{FF2B5EF4-FFF2-40B4-BE49-F238E27FC236}">
                <a16:creationId xmlns:a16="http://schemas.microsoft.com/office/drawing/2014/main" id="{1AAA82A0-01B7-B2BA-DDF3-3D2581ECFDB1}"/>
              </a:ext>
            </a:extLst>
          </p:cNvPr>
          <p:cNvSpPr txBox="1"/>
          <p:nvPr/>
        </p:nvSpPr>
        <p:spPr>
          <a:xfrm>
            <a:off x="6588224" y="3429000"/>
            <a:ext cx="2304256" cy="1015663"/>
          </a:xfrm>
          <a:prstGeom prst="rect">
            <a:avLst/>
          </a:prstGeom>
          <a:noFill/>
        </p:spPr>
        <p:txBody>
          <a:bodyPr wrap="square" rtlCol="0">
            <a:spAutoFit/>
          </a:bodyPr>
          <a:lstStyle/>
          <a:p>
            <a:r>
              <a:rPr kumimoji="1" lang="ja-JP" altLang="en-US" sz="2000" dirty="0">
                <a:solidFill>
                  <a:srgbClr val="FF0000"/>
                </a:solidFill>
              </a:rPr>
              <a:t>常用対数にすれば正しい効力比が出力される</a:t>
            </a:r>
          </a:p>
        </p:txBody>
      </p:sp>
    </p:spTree>
    <p:extLst>
      <p:ext uri="{BB962C8B-B14F-4D97-AF65-F5344CB8AC3E}">
        <p14:creationId xmlns:p14="http://schemas.microsoft.com/office/powerpoint/2010/main" val="8443692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B7A027-CF3B-ED67-B58B-69AA0CCE1208}"/>
              </a:ext>
            </a:extLst>
          </p:cNvPr>
          <p:cNvSpPr>
            <a:spLocks noGrp="1"/>
          </p:cNvSpPr>
          <p:nvPr>
            <p:ph type="title"/>
          </p:nvPr>
        </p:nvSpPr>
        <p:spPr/>
        <p:txBody>
          <a:bodyPr/>
          <a:lstStyle/>
          <a:p>
            <a:r>
              <a:rPr kumimoji="1" lang="ja-JP" altLang="en-US" sz="3600" dirty="0"/>
              <a:t>原田氏の探索方法との比較</a:t>
            </a:r>
          </a:p>
        </p:txBody>
      </p:sp>
      <p:sp>
        <p:nvSpPr>
          <p:cNvPr id="3" name="コンテンツ プレースホルダー 2">
            <a:extLst>
              <a:ext uri="{FF2B5EF4-FFF2-40B4-BE49-F238E27FC236}">
                <a16:creationId xmlns:a16="http://schemas.microsoft.com/office/drawing/2014/main" id="{B5331D08-C781-1511-90BA-03D44AAFDCB2}"/>
              </a:ext>
            </a:extLst>
          </p:cNvPr>
          <p:cNvSpPr>
            <a:spLocks noGrp="1"/>
          </p:cNvSpPr>
          <p:nvPr>
            <p:ph idx="1"/>
          </p:nvPr>
        </p:nvSpPr>
        <p:spPr>
          <a:xfrm>
            <a:off x="571500" y="1484784"/>
            <a:ext cx="8001000" cy="4788532"/>
          </a:xfrm>
        </p:spPr>
        <p:txBody>
          <a:bodyPr/>
          <a:lstStyle/>
          <a:p>
            <a:r>
              <a:rPr kumimoji="1" lang="ja-JP" altLang="en-US" sz="2800" dirty="0"/>
              <a:t>原田氏の検討方法</a:t>
            </a:r>
            <a:endParaRPr kumimoji="1" lang="en-US" altLang="ja-JP" sz="2800" dirty="0"/>
          </a:p>
          <a:p>
            <a:pPr lvl="1"/>
            <a:r>
              <a:rPr kumimoji="1" lang="ja-JP" altLang="en-US" sz="2400" dirty="0"/>
              <a:t>増加率（傾き）を（共通・個別）</a:t>
            </a:r>
            <a:endParaRPr kumimoji="1" lang="en-US" altLang="ja-JP" sz="2400" dirty="0"/>
          </a:p>
          <a:p>
            <a:pPr lvl="1"/>
            <a:r>
              <a:rPr lang="ja-JP" altLang="en-US" sz="2400" dirty="0"/>
              <a:t>上側漸近線（</a:t>
            </a:r>
            <a:r>
              <a:rPr lang="en-US" altLang="ja-JP" sz="2400" i="1" dirty="0" err="1"/>
              <a:t>Ymax</a:t>
            </a:r>
            <a:r>
              <a:rPr lang="ja-JP" altLang="en-US" sz="2400" dirty="0"/>
              <a:t>）を</a:t>
            </a:r>
            <a:r>
              <a:rPr kumimoji="1" lang="ja-JP" altLang="en-US" sz="2400" dirty="0"/>
              <a:t>（共通・個別）</a:t>
            </a:r>
            <a:endParaRPr kumimoji="1" lang="en-US" altLang="ja-JP" sz="2400" dirty="0"/>
          </a:p>
          <a:p>
            <a:pPr lvl="1"/>
            <a:r>
              <a:rPr lang="ja-JP" altLang="en-US" sz="2400" dirty="0"/>
              <a:t>これらの組み合わせ </a:t>
            </a:r>
            <a:r>
              <a:rPr lang="en-US" altLang="ja-JP" sz="2400" dirty="0"/>
              <a:t>2×2 </a:t>
            </a:r>
            <a:r>
              <a:rPr lang="ja-JP" altLang="en-US" sz="2400" dirty="0"/>
              <a:t>の </a:t>
            </a:r>
            <a:r>
              <a:rPr lang="en-US" altLang="ja-JP" sz="2400" dirty="0"/>
              <a:t>4 </a:t>
            </a:r>
            <a:r>
              <a:rPr lang="ja-JP" altLang="en-US" sz="2400" dirty="0"/>
              <a:t>通りに対し</a:t>
            </a:r>
            <a:endParaRPr lang="en-US" altLang="ja-JP" sz="2400" dirty="0"/>
          </a:p>
          <a:p>
            <a:pPr lvl="1"/>
            <a:r>
              <a:rPr kumimoji="1" lang="ja-JP" altLang="en-US" sz="2400" dirty="0"/>
              <a:t>パラメータおよび効力比（</a:t>
            </a:r>
            <a:r>
              <a:rPr lang="en-US" altLang="ja-JP" sz="2400" i="1" dirty="0"/>
              <a:t>ED</a:t>
            </a:r>
            <a:r>
              <a:rPr lang="en-US" altLang="ja-JP" sz="2400" i="1" baseline="-25000" dirty="0"/>
              <a:t>25</a:t>
            </a:r>
            <a:r>
              <a:rPr lang="ja-JP" altLang="en-US" sz="2400" dirty="0"/>
              <a:t>，</a:t>
            </a:r>
            <a:r>
              <a:rPr lang="en-US" altLang="ja-JP" sz="2400" dirty="0"/>
              <a:t> </a:t>
            </a:r>
            <a:r>
              <a:rPr lang="en-US" altLang="ja-JP" sz="2400" i="1" dirty="0"/>
              <a:t>ED</a:t>
            </a:r>
            <a:r>
              <a:rPr lang="en-US" altLang="ja-JP" sz="2400" i="1" baseline="-25000" dirty="0"/>
              <a:t>50</a:t>
            </a:r>
            <a:r>
              <a:rPr lang="ja-JP" altLang="en-US" sz="2400" dirty="0"/>
              <a:t>，</a:t>
            </a:r>
            <a:r>
              <a:rPr lang="en-US" altLang="ja-JP" sz="2400" dirty="0"/>
              <a:t> </a:t>
            </a:r>
            <a:r>
              <a:rPr lang="en-US" altLang="ja-JP" sz="2400" i="1" dirty="0"/>
              <a:t>ED</a:t>
            </a:r>
            <a:r>
              <a:rPr lang="en-US" altLang="ja-JP" sz="2400" i="1" baseline="-25000" dirty="0"/>
              <a:t>75</a:t>
            </a:r>
            <a:r>
              <a:rPr lang="ja-JP" altLang="en-US" sz="2400" dirty="0"/>
              <a:t>）を算出</a:t>
            </a:r>
            <a:endParaRPr lang="en-US" altLang="ja-JP" sz="2400" dirty="0"/>
          </a:p>
          <a:p>
            <a:pPr lvl="1"/>
            <a:r>
              <a:rPr kumimoji="1" lang="ja-JP" altLang="en-US" sz="2400" dirty="0"/>
              <a:t>様々な角度から考察</a:t>
            </a:r>
            <a:endParaRPr kumimoji="1" lang="en-US" altLang="ja-JP" sz="2400" dirty="0"/>
          </a:p>
          <a:p>
            <a:r>
              <a:rPr lang="ja-JP" altLang="en-US" sz="2800" dirty="0"/>
              <a:t>モデル間の比較は，残差平方和が一般的</a:t>
            </a:r>
            <a:endParaRPr lang="en-US" altLang="ja-JP" sz="2800" dirty="0"/>
          </a:p>
          <a:p>
            <a:r>
              <a:rPr lang="ja-JP" altLang="en-US" sz="2800" dirty="0"/>
              <a:t>上側漸近線（</a:t>
            </a:r>
            <a:r>
              <a:rPr lang="en-US" altLang="ja-JP" sz="2800" i="1" dirty="0" err="1"/>
              <a:t>Ymax</a:t>
            </a:r>
            <a:r>
              <a:rPr lang="ja-JP" altLang="en-US" sz="2800" dirty="0"/>
              <a:t>）などの違いには，個別のあてはめによって得られた分散を用い，対応のない </a:t>
            </a:r>
            <a:r>
              <a:rPr lang="en-US" altLang="ja-JP" sz="2800" i="1" dirty="0"/>
              <a:t>t</a:t>
            </a:r>
            <a:r>
              <a:rPr lang="ja-JP" altLang="en-US" sz="2800" i="1" dirty="0"/>
              <a:t> </a:t>
            </a:r>
            <a:r>
              <a:rPr lang="ja-JP" altLang="en-US" sz="2800" dirty="0"/>
              <a:t>検定を適用することにが望ましいと思われる．</a:t>
            </a:r>
            <a:br>
              <a:rPr kumimoji="1" lang="en-US" altLang="ja-JP" sz="2800" dirty="0"/>
            </a:br>
            <a:endParaRPr kumimoji="1" lang="ja-JP" altLang="en-US" sz="2800" dirty="0"/>
          </a:p>
        </p:txBody>
      </p:sp>
    </p:spTree>
    <p:extLst>
      <p:ext uri="{BB962C8B-B14F-4D97-AF65-F5344CB8AC3E}">
        <p14:creationId xmlns:p14="http://schemas.microsoft.com/office/powerpoint/2010/main" val="1330547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80C0DF-24E4-3746-C4A8-6A66F4386332}"/>
              </a:ext>
            </a:extLst>
          </p:cNvPr>
          <p:cNvSpPr>
            <a:spLocks noGrp="1"/>
          </p:cNvSpPr>
          <p:nvPr>
            <p:ph type="title"/>
          </p:nvPr>
        </p:nvSpPr>
        <p:spPr/>
        <p:txBody>
          <a:bodyPr/>
          <a:lstStyle/>
          <a:p>
            <a:r>
              <a:rPr lang="ja-JP" altLang="en-US" sz="3600" dirty="0"/>
              <a:t>無償の </a:t>
            </a:r>
            <a:r>
              <a:rPr lang="en-US" altLang="ja-JP" sz="3600" dirty="0"/>
              <a:t>OnDemand SAS</a:t>
            </a:r>
            <a:r>
              <a:rPr lang="ja-JP" altLang="en-US" sz="3600" dirty="0"/>
              <a:t> による解析</a:t>
            </a:r>
            <a:endParaRPr kumimoji="1" lang="ja-JP" altLang="en-US" sz="3600" dirty="0"/>
          </a:p>
        </p:txBody>
      </p:sp>
      <p:sp>
        <p:nvSpPr>
          <p:cNvPr id="3" name="コンテンツ プレースホルダー 2">
            <a:extLst>
              <a:ext uri="{FF2B5EF4-FFF2-40B4-BE49-F238E27FC236}">
                <a16:creationId xmlns:a16="http://schemas.microsoft.com/office/drawing/2014/main" id="{A09CEB3E-7526-BB72-A8EF-9D2277C12B81}"/>
              </a:ext>
            </a:extLst>
          </p:cNvPr>
          <p:cNvSpPr>
            <a:spLocks noGrp="1"/>
          </p:cNvSpPr>
          <p:nvPr>
            <p:ph idx="1"/>
          </p:nvPr>
        </p:nvSpPr>
        <p:spPr/>
        <p:txBody>
          <a:bodyPr/>
          <a:lstStyle/>
          <a:p>
            <a:endParaRPr kumimoji="1" lang="ja-JP" altLang="en-US"/>
          </a:p>
        </p:txBody>
      </p:sp>
      <p:pic>
        <p:nvPicPr>
          <p:cNvPr id="6" name="図 5">
            <a:extLst>
              <a:ext uri="{FF2B5EF4-FFF2-40B4-BE49-F238E27FC236}">
                <a16:creationId xmlns:a16="http://schemas.microsoft.com/office/drawing/2014/main" id="{8688267D-391C-1D5E-5ED5-444C3B2CC791}"/>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971599" y="1448780"/>
            <a:ext cx="7498067" cy="4736450"/>
          </a:xfrm>
          <a:prstGeom prst="rect">
            <a:avLst/>
          </a:prstGeom>
          <a:noFill/>
          <a:ln>
            <a:solidFill>
              <a:srgbClr val="000000"/>
            </a:solidFill>
          </a:ln>
        </p:spPr>
      </p:pic>
    </p:spTree>
    <p:extLst>
      <p:ext uri="{BB962C8B-B14F-4D97-AF65-F5344CB8AC3E}">
        <p14:creationId xmlns:p14="http://schemas.microsoft.com/office/powerpoint/2010/main" val="36308113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5AFB24-1F57-66C6-BDA2-CC46F50868C2}"/>
              </a:ext>
            </a:extLst>
          </p:cNvPr>
          <p:cNvSpPr>
            <a:spLocks noGrp="1"/>
          </p:cNvSpPr>
          <p:nvPr>
            <p:ph type="title"/>
          </p:nvPr>
        </p:nvSpPr>
        <p:spPr/>
        <p:txBody>
          <a:bodyPr/>
          <a:lstStyle/>
          <a:p>
            <a:r>
              <a:rPr kumimoji="1" lang="en-US" altLang="ja-JP" sz="3600" dirty="0"/>
              <a:t>NLIN</a:t>
            </a:r>
            <a:r>
              <a:rPr kumimoji="1" lang="ja-JP" altLang="en-US" sz="3600" dirty="0"/>
              <a:t> プロシジャによる効力比の推定</a:t>
            </a:r>
          </a:p>
        </p:txBody>
      </p:sp>
      <p:pic>
        <p:nvPicPr>
          <p:cNvPr id="5" name="コンテンツ プレースホルダー 4">
            <a:extLst>
              <a:ext uri="{FF2B5EF4-FFF2-40B4-BE49-F238E27FC236}">
                <a16:creationId xmlns:a16="http://schemas.microsoft.com/office/drawing/2014/main" id="{4587C1CB-451A-6A13-4137-95F09B59C281}"/>
              </a:ext>
            </a:extLst>
          </p:cNvPr>
          <p:cNvPicPr>
            <a:picLocks noGrp="1" noChangeAspect="1"/>
          </p:cNvPicPr>
          <p:nvPr>
            <p:ph idx="1"/>
          </p:nvPr>
        </p:nvPicPr>
        <p:blipFill>
          <a:blip r:embed="rId2"/>
          <a:stretch>
            <a:fillRect/>
          </a:stretch>
        </p:blipFill>
        <p:spPr>
          <a:xfrm>
            <a:off x="609600" y="1518573"/>
            <a:ext cx="7924800" cy="1666875"/>
          </a:xfrm>
          <a:prstGeom prst="rect">
            <a:avLst/>
          </a:prstGeom>
          <a:ln>
            <a:solidFill>
              <a:srgbClr val="000000"/>
            </a:solidFill>
          </a:ln>
        </p:spPr>
      </p:pic>
      <p:pic>
        <p:nvPicPr>
          <p:cNvPr id="3" name="図 2">
            <a:extLst>
              <a:ext uri="{FF2B5EF4-FFF2-40B4-BE49-F238E27FC236}">
                <a16:creationId xmlns:a16="http://schemas.microsoft.com/office/drawing/2014/main" id="{0E14D69B-4A71-DE90-B6E3-72225E586B1C}"/>
              </a:ext>
            </a:extLst>
          </p:cNvPr>
          <p:cNvPicPr>
            <a:picLocks noChangeAspect="1"/>
          </p:cNvPicPr>
          <p:nvPr/>
        </p:nvPicPr>
        <p:blipFill>
          <a:blip r:embed="rId3"/>
          <a:stretch>
            <a:fillRect/>
          </a:stretch>
        </p:blipFill>
        <p:spPr>
          <a:xfrm>
            <a:off x="1835696" y="3324287"/>
            <a:ext cx="5671840" cy="2841162"/>
          </a:xfrm>
          <a:prstGeom prst="rect">
            <a:avLst/>
          </a:prstGeom>
          <a:solidFill>
            <a:schemeClr val="tx1"/>
          </a:solidFill>
        </p:spPr>
      </p:pic>
    </p:spTree>
    <p:extLst>
      <p:ext uri="{BB962C8B-B14F-4D97-AF65-F5344CB8AC3E}">
        <p14:creationId xmlns:p14="http://schemas.microsoft.com/office/powerpoint/2010/main" val="1692391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921622-505F-B61B-519C-AA91D3C6C4C8}"/>
              </a:ext>
            </a:extLst>
          </p:cNvPr>
          <p:cNvSpPr>
            <a:spLocks noGrp="1"/>
          </p:cNvSpPr>
          <p:nvPr>
            <p:ph type="title"/>
          </p:nvPr>
        </p:nvSpPr>
        <p:spPr/>
        <p:txBody>
          <a:bodyPr/>
          <a:lstStyle/>
          <a:p>
            <a:r>
              <a:rPr kumimoji="1" lang="en-US" altLang="ja-JP" sz="3600" dirty="0"/>
              <a:t>Excel</a:t>
            </a:r>
            <a:r>
              <a:rPr kumimoji="1" lang="ja-JP" altLang="en-US" sz="3600" dirty="0"/>
              <a:t> ソルバーによるパラメータ推定</a:t>
            </a:r>
          </a:p>
        </p:txBody>
      </p:sp>
      <p:sp>
        <p:nvSpPr>
          <p:cNvPr id="3" name="コンテンツ プレースホルダー 2">
            <a:extLst>
              <a:ext uri="{FF2B5EF4-FFF2-40B4-BE49-F238E27FC236}">
                <a16:creationId xmlns:a16="http://schemas.microsoft.com/office/drawing/2014/main" id="{929D1DB4-E970-80DC-82F4-BC1A8C55867B}"/>
              </a:ext>
            </a:extLst>
          </p:cNvPr>
          <p:cNvSpPr>
            <a:spLocks noGrp="1"/>
          </p:cNvSpPr>
          <p:nvPr>
            <p:ph idx="1"/>
          </p:nvPr>
        </p:nvSpPr>
        <p:spPr>
          <a:xfrm>
            <a:off x="5027641" y="5269658"/>
            <a:ext cx="3771659" cy="787634"/>
          </a:xfrm>
        </p:spPr>
        <p:txBody>
          <a:bodyPr/>
          <a:lstStyle/>
          <a:p>
            <a:pPr marL="0" indent="0">
              <a:buNone/>
            </a:pPr>
            <a:r>
              <a:rPr kumimoji="1" lang="en-US" altLang="ja-JP" sz="2000" dirty="0"/>
              <a:t>Excel</a:t>
            </a:r>
            <a:r>
              <a:rPr kumimoji="1" lang="ja-JP" altLang="en-US" sz="2000" dirty="0"/>
              <a:t> の散布図を用いた平行なロジスティック曲線のあてはめ</a:t>
            </a:r>
          </a:p>
        </p:txBody>
      </p:sp>
      <p:pic>
        <p:nvPicPr>
          <p:cNvPr id="6" name="図 5">
            <a:extLst>
              <a:ext uri="{FF2B5EF4-FFF2-40B4-BE49-F238E27FC236}">
                <a16:creationId xmlns:a16="http://schemas.microsoft.com/office/drawing/2014/main" id="{FD97227E-89E7-90B4-360B-6C9C6B97D578}"/>
              </a:ext>
            </a:extLst>
          </p:cNvPr>
          <p:cNvPicPr>
            <a:picLocks noChangeAspect="1"/>
          </p:cNvPicPr>
          <p:nvPr/>
        </p:nvPicPr>
        <p:blipFill>
          <a:blip r:embed="rId2"/>
          <a:stretch>
            <a:fillRect/>
          </a:stretch>
        </p:blipFill>
        <p:spPr>
          <a:xfrm>
            <a:off x="4913615" y="1510658"/>
            <a:ext cx="3999710" cy="3748691"/>
          </a:xfrm>
          <a:prstGeom prst="rect">
            <a:avLst/>
          </a:prstGeom>
        </p:spPr>
      </p:pic>
      <p:pic>
        <p:nvPicPr>
          <p:cNvPr id="7" name="図 6">
            <a:extLst>
              <a:ext uri="{FF2B5EF4-FFF2-40B4-BE49-F238E27FC236}">
                <a16:creationId xmlns:a16="http://schemas.microsoft.com/office/drawing/2014/main" id="{A302D9D5-B34D-BDD6-473A-DD7C68AE5B8B}"/>
              </a:ext>
            </a:extLst>
          </p:cNvPr>
          <p:cNvPicPr>
            <a:picLocks noChangeAspect="1"/>
          </p:cNvPicPr>
          <p:nvPr/>
        </p:nvPicPr>
        <p:blipFill>
          <a:blip r:embed="rId3"/>
          <a:stretch>
            <a:fillRect/>
          </a:stretch>
        </p:blipFill>
        <p:spPr>
          <a:xfrm>
            <a:off x="347345" y="1520966"/>
            <a:ext cx="4437413" cy="3898059"/>
          </a:xfrm>
          <a:prstGeom prst="rect">
            <a:avLst/>
          </a:prstGeom>
          <a:solidFill>
            <a:schemeClr val="tx1"/>
          </a:solidFill>
        </p:spPr>
      </p:pic>
    </p:spTree>
    <p:extLst>
      <p:ext uri="{BB962C8B-B14F-4D97-AF65-F5344CB8AC3E}">
        <p14:creationId xmlns:p14="http://schemas.microsoft.com/office/powerpoint/2010/main" val="5520525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4449AC-6934-56D2-24FE-ADBC4FB976B0}"/>
              </a:ext>
            </a:extLst>
          </p:cNvPr>
          <p:cNvSpPr>
            <a:spLocks noGrp="1"/>
          </p:cNvSpPr>
          <p:nvPr>
            <p:ph type="title"/>
          </p:nvPr>
        </p:nvSpPr>
        <p:spPr>
          <a:xfrm>
            <a:off x="329333" y="266700"/>
            <a:ext cx="8347123" cy="1104900"/>
          </a:xfrm>
        </p:spPr>
        <p:txBody>
          <a:bodyPr/>
          <a:lstStyle/>
          <a:p>
            <a:r>
              <a:rPr kumimoji="1" lang="en-US" altLang="ja-JP" sz="3600" dirty="0"/>
              <a:t>Excel</a:t>
            </a:r>
            <a:r>
              <a:rPr kumimoji="1" lang="ja-JP" altLang="en-US" sz="3600" dirty="0"/>
              <a:t> によるガウス・ニュートン法の適用</a:t>
            </a:r>
          </a:p>
        </p:txBody>
      </p:sp>
      <p:sp>
        <p:nvSpPr>
          <p:cNvPr id="3" name="コンテンツ プレースホルダー 2">
            <a:extLst>
              <a:ext uri="{FF2B5EF4-FFF2-40B4-BE49-F238E27FC236}">
                <a16:creationId xmlns:a16="http://schemas.microsoft.com/office/drawing/2014/main" id="{E46F4698-4B9F-BD17-A7FD-87E86F024BD1}"/>
              </a:ext>
            </a:extLst>
          </p:cNvPr>
          <p:cNvSpPr>
            <a:spLocks noGrp="1"/>
          </p:cNvSpPr>
          <p:nvPr>
            <p:ph idx="1"/>
          </p:nvPr>
        </p:nvSpPr>
        <p:spPr/>
        <p:txBody>
          <a:bodyPr/>
          <a:lstStyle/>
          <a:p>
            <a:endParaRPr kumimoji="1" lang="ja-JP" altLang="en-US"/>
          </a:p>
        </p:txBody>
      </p:sp>
      <p:pic>
        <p:nvPicPr>
          <p:cNvPr id="5" name="図 4">
            <a:extLst>
              <a:ext uri="{FF2B5EF4-FFF2-40B4-BE49-F238E27FC236}">
                <a16:creationId xmlns:a16="http://schemas.microsoft.com/office/drawing/2014/main" id="{63702F61-BCCD-6C89-1D1C-A25BFCA6157C}"/>
              </a:ext>
            </a:extLst>
          </p:cNvPr>
          <p:cNvPicPr>
            <a:picLocks noChangeAspect="1"/>
          </p:cNvPicPr>
          <p:nvPr/>
        </p:nvPicPr>
        <p:blipFill>
          <a:blip r:embed="rId2"/>
          <a:stretch>
            <a:fillRect/>
          </a:stretch>
        </p:blipFill>
        <p:spPr>
          <a:xfrm>
            <a:off x="329333" y="1484784"/>
            <a:ext cx="8485333" cy="4349080"/>
          </a:xfrm>
          <a:prstGeom prst="rect">
            <a:avLst/>
          </a:prstGeom>
          <a:solidFill>
            <a:schemeClr val="tx1"/>
          </a:solidFill>
        </p:spPr>
      </p:pic>
    </p:spTree>
    <p:extLst>
      <p:ext uri="{BB962C8B-B14F-4D97-AF65-F5344CB8AC3E}">
        <p14:creationId xmlns:p14="http://schemas.microsoft.com/office/powerpoint/2010/main" val="646138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B7EB1F-2111-DBD2-C3CD-866985120BC7}"/>
              </a:ext>
            </a:extLst>
          </p:cNvPr>
          <p:cNvSpPr>
            <a:spLocks noGrp="1"/>
          </p:cNvSpPr>
          <p:nvPr>
            <p:ph type="title"/>
          </p:nvPr>
        </p:nvSpPr>
        <p:spPr/>
        <p:txBody>
          <a:bodyPr/>
          <a:lstStyle/>
          <a:p>
            <a:r>
              <a:rPr lang="ja-JP" altLang="en-US" sz="3600" dirty="0"/>
              <a:t>効力比の</a:t>
            </a:r>
            <a:r>
              <a:rPr lang="en-US" altLang="ja-JP" sz="3600" dirty="0"/>
              <a:t>95%</a:t>
            </a:r>
            <a:r>
              <a:rPr lang="ja-JP" altLang="en-US" sz="3600" dirty="0"/>
              <a:t>信頼区間の推定</a:t>
            </a:r>
            <a:endParaRPr kumimoji="1" lang="ja-JP" altLang="en-US" sz="3600" dirty="0"/>
          </a:p>
        </p:txBody>
      </p:sp>
      <p:sp>
        <p:nvSpPr>
          <p:cNvPr id="3" name="コンテンツ プレースホルダー 2">
            <a:extLst>
              <a:ext uri="{FF2B5EF4-FFF2-40B4-BE49-F238E27FC236}">
                <a16:creationId xmlns:a16="http://schemas.microsoft.com/office/drawing/2014/main" id="{84646297-FC11-2859-7D0C-26092E59B166}"/>
              </a:ext>
            </a:extLst>
          </p:cNvPr>
          <p:cNvSpPr>
            <a:spLocks noGrp="1"/>
          </p:cNvSpPr>
          <p:nvPr>
            <p:ph idx="1"/>
          </p:nvPr>
        </p:nvSpPr>
        <p:spPr>
          <a:xfrm>
            <a:off x="680369" y="1520788"/>
            <a:ext cx="8001000" cy="1980220"/>
          </a:xfrm>
        </p:spPr>
        <p:txBody>
          <a:bodyPr/>
          <a:lstStyle/>
          <a:p>
            <a:r>
              <a:rPr lang="ja-JP" altLang="en-US" sz="2800" dirty="0"/>
              <a:t>ガウス・ニュートン法による分散の推定</a:t>
            </a:r>
            <a:endParaRPr lang="en-US" altLang="ja-JP" sz="2800" dirty="0"/>
          </a:p>
          <a:p>
            <a:r>
              <a:rPr kumimoji="1" lang="ja-JP" altLang="en-US" sz="2800" dirty="0"/>
              <a:t>偏微分行列 （</a:t>
            </a:r>
            <a:r>
              <a:rPr kumimoji="1" lang="en-US" altLang="ja-JP" sz="2800" i="1" dirty="0"/>
              <a:t>Z</a:t>
            </a:r>
            <a:r>
              <a:rPr kumimoji="1" lang="en-US" altLang="ja-JP" sz="2800" i="1" baseline="30000" dirty="0"/>
              <a:t>T</a:t>
            </a:r>
            <a:r>
              <a:rPr kumimoji="1" lang="en-US" altLang="ja-JP" sz="2800" i="1" dirty="0"/>
              <a:t>Z</a:t>
            </a:r>
            <a:r>
              <a:rPr kumimoji="1" lang="ja-JP" altLang="en-US" sz="2800" dirty="0"/>
              <a:t>）</a:t>
            </a:r>
            <a:r>
              <a:rPr kumimoji="1" lang="en-US" altLang="ja-JP" sz="2800" baseline="30000" dirty="0"/>
              <a:t>-1 </a:t>
            </a:r>
            <a:r>
              <a:rPr lang="ja-JP" altLang="en-US" sz="2800" dirty="0"/>
              <a:t>の対角要素に誤差分散を掛けることによりパラメータの分散が得られる</a:t>
            </a:r>
            <a:endParaRPr lang="en-US" altLang="ja-JP" sz="2800" dirty="0"/>
          </a:p>
          <a:p>
            <a:pPr lvl="1"/>
            <a:r>
              <a:rPr kumimoji="1" lang="ja-JP" altLang="en-US" sz="2400" dirty="0"/>
              <a:t>効力比は，</a:t>
            </a:r>
            <a:r>
              <a:rPr kumimoji="1" lang="en-US" altLang="ja-JP" sz="2400" dirty="0"/>
              <a:t>SAS</a:t>
            </a:r>
            <a:r>
              <a:rPr kumimoji="1" lang="ja-JP" altLang="en-US" sz="2400" dirty="0"/>
              <a:t>と比較し小数点以下</a:t>
            </a:r>
            <a:r>
              <a:rPr kumimoji="1" lang="en-US" altLang="ja-JP" sz="2400" dirty="0"/>
              <a:t>3</a:t>
            </a:r>
            <a:r>
              <a:rPr kumimoji="1" lang="ja-JP" altLang="en-US" sz="2400" dirty="0"/>
              <a:t>桁まで一致．</a:t>
            </a:r>
          </a:p>
        </p:txBody>
      </p:sp>
      <p:pic>
        <p:nvPicPr>
          <p:cNvPr id="5" name="図 4">
            <a:extLst>
              <a:ext uri="{FF2B5EF4-FFF2-40B4-BE49-F238E27FC236}">
                <a16:creationId xmlns:a16="http://schemas.microsoft.com/office/drawing/2014/main" id="{71F06DD3-40A2-DA75-6369-C03029A52931}"/>
              </a:ext>
            </a:extLst>
          </p:cNvPr>
          <p:cNvPicPr>
            <a:picLocks noChangeAspect="1"/>
          </p:cNvPicPr>
          <p:nvPr/>
        </p:nvPicPr>
        <p:blipFill>
          <a:blip r:embed="rId2"/>
          <a:stretch>
            <a:fillRect/>
          </a:stretch>
        </p:blipFill>
        <p:spPr>
          <a:xfrm>
            <a:off x="1164771" y="3657850"/>
            <a:ext cx="6890657" cy="2286000"/>
          </a:xfrm>
          <a:prstGeom prst="rect">
            <a:avLst/>
          </a:prstGeom>
          <a:solidFill>
            <a:schemeClr val="tx1"/>
          </a:solidFill>
        </p:spPr>
      </p:pic>
    </p:spTree>
    <p:extLst>
      <p:ext uri="{BB962C8B-B14F-4D97-AF65-F5344CB8AC3E}">
        <p14:creationId xmlns:p14="http://schemas.microsoft.com/office/powerpoint/2010/main" val="15661583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43A10F-7BE8-6005-F595-5CDE9AB1B805}"/>
              </a:ext>
            </a:extLst>
          </p:cNvPr>
          <p:cNvSpPr>
            <a:spLocks noGrp="1"/>
          </p:cNvSpPr>
          <p:nvPr>
            <p:ph type="title"/>
          </p:nvPr>
        </p:nvSpPr>
        <p:spPr/>
        <p:txBody>
          <a:bodyPr/>
          <a:lstStyle/>
          <a:p>
            <a:r>
              <a:rPr kumimoji="1" lang="ja-JP" altLang="en-US" sz="3600" dirty="0"/>
              <a:t>まとめ</a:t>
            </a:r>
          </a:p>
        </p:txBody>
      </p:sp>
      <p:sp>
        <p:nvSpPr>
          <p:cNvPr id="3" name="コンテンツ プレースホルダー 2">
            <a:extLst>
              <a:ext uri="{FF2B5EF4-FFF2-40B4-BE49-F238E27FC236}">
                <a16:creationId xmlns:a16="http://schemas.microsoft.com/office/drawing/2014/main" id="{32C60DC7-9026-E4E7-BE89-98CD6F476105}"/>
              </a:ext>
            </a:extLst>
          </p:cNvPr>
          <p:cNvSpPr>
            <a:spLocks noGrp="1"/>
          </p:cNvSpPr>
          <p:nvPr>
            <p:ph idx="1"/>
          </p:nvPr>
        </p:nvSpPr>
        <p:spPr/>
        <p:txBody>
          <a:bodyPr/>
          <a:lstStyle/>
          <a:p>
            <a:pPr algn="just" eaLnBrk="1" hangingPunct="1"/>
            <a:r>
              <a:rPr kumimoji="1" lang="ja-JP" altLang="en-US" sz="2800" dirty="0"/>
              <a:t>平行線（</a:t>
            </a:r>
            <a:r>
              <a:rPr kumimoji="1" lang="en-US" altLang="ja-JP" sz="2800" dirty="0"/>
              <a:t>Assay</a:t>
            </a:r>
            <a:r>
              <a:rPr kumimoji="1" lang="ja-JP" altLang="en-US" sz="2800" dirty="0"/>
              <a:t>）検定による効力比の推定に際し，直線が平行であることの確認が手順化されている．</a:t>
            </a:r>
            <a:endParaRPr kumimoji="1" lang="en-US" altLang="ja-JP" sz="2800" dirty="0"/>
          </a:p>
          <a:p>
            <a:pPr algn="just" eaLnBrk="1" hangingPunct="1"/>
            <a:r>
              <a:rPr lang="ja-JP" altLang="en-US" sz="2800" dirty="0"/>
              <a:t>平行とはみなせない場合，効力比とその</a:t>
            </a:r>
            <a:r>
              <a:rPr lang="en-US" altLang="ja-JP" sz="2800" dirty="0"/>
              <a:t>95%</a:t>
            </a:r>
            <a:r>
              <a:rPr lang="ja-JP" altLang="en-US" sz="2800" dirty="0"/>
              <a:t>信頼区間の算出方法と結果のまとめ方について提案した．</a:t>
            </a:r>
            <a:endParaRPr lang="en-US" altLang="ja-JP" sz="2800" dirty="0"/>
          </a:p>
          <a:p>
            <a:pPr algn="just" eaLnBrk="1" hangingPunct="1"/>
            <a:r>
              <a:rPr kumimoji="1" lang="ja-JP" altLang="en-US" sz="2800" dirty="0"/>
              <a:t>直線ではなく，平行なロジスティック曲線のあてはめについての検討を行った．</a:t>
            </a:r>
            <a:endParaRPr kumimoji="1" lang="en-US" altLang="ja-JP" sz="2800" dirty="0"/>
          </a:p>
          <a:p>
            <a:pPr algn="just" eaLnBrk="1" hangingPunct="1"/>
            <a:r>
              <a:rPr lang="ja-JP" altLang="en-US" sz="2800" dirty="0"/>
              <a:t>平行でない</a:t>
            </a:r>
            <a:r>
              <a:rPr kumimoji="1" lang="ja-JP" altLang="en-US" sz="2800" dirty="0"/>
              <a:t>ロジスティック曲線の場合の効力比と</a:t>
            </a:r>
            <a:r>
              <a:rPr kumimoji="1" lang="en-US" altLang="ja-JP" sz="2800" dirty="0"/>
              <a:t>95%</a:t>
            </a:r>
            <a:r>
              <a:rPr kumimoji="1" lang="ja-JP" altLang="en-US" sz="2800" dirty="0"/>
              <a:t>信頼区間につては，今後の課題である．</a:t>
            </a:r>
            <a:endParaRPr kumimoji="1" lang="en-US" altLang="ja-JP" sz="2800" dirty="0"/>
          </a:p>
        </p:txBody>
      </p:sp>
    </p:spTree>
    <p:extLst>
      <p:ext uri="{BB962C8B-B14F-4D97-AF65-F5344CB8AC3E}">
        <p14:creationId xmlns:p14="http://schemas.microsoft.com/office/powerpoint/2010/main" val="2638389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276F28-3F55-852F-3673-87373DDBD085}"/>
              </a:ext>
            </a:extLst>
          </p:cNvPr>
          <p:cNvSpPr>
            <a:spLocks noGrp="1"/>
          </p:cNvSpPr>
          <p:nvPr>
            <p:ph type="title"/>
          </p:nvPr>
        </p:nvSpPr>
        <p:spPr/>
        <p:txBody>
          <a:bodyPr/>
          <a:lstStyle/>
          <a:p>
            <a:r>
              <a:rPr lang="ja-JP" altLang="en-US" sz="3600" dirty="0"/>
              <a:t>平行な場合： </a:t>
            </a:r>
            <a:r>
              <a:rPr kumimoji="1" lang="ja-JP" altLang="en-US" sz="3600" dirty="0"/>
              <a:t>効力比 </a:t>
            </a:r>
            <a:r>
              <a:rPr lang="en-US" altLang="ja-JP" sz="3600" i="1" dirty="0">
                <a:solidFill>
                  <a:srgbClr val="FF0000"/>
                </a:solidFill>
              </a:rPr>
              <a:t>ρ</a:t>
            </a:r>
            <a:r>
              <a:rPr lang="ja-JP" altLang="en-US" sz="3600" dirty="0"/>
              <a:t> の計算</a:t>
            </a:r>
            <a:endParaRPr kumimoji="1" lang="ja-JP" altLang="en-US" sz="3600" dirty="0"/>
          </a:p>
        </p:txBody>
      </p:sp>
      <p:sp>
        <p:nvSpPr>
          <p:cNvPr id="10" name="コンテンツ プレースホルダー 2">
            <a:extLst>
              <a:ext uri="{FF2B5EF4-FFF2-40B4-BE49-F238E27FC236}">
                <a16:creationId xmlns:a16="http://schemas.microsoft.com/office/drawing/2014/main" id="{82E5932C-4304-55BE-230C-3FE2850AD6A2}"/>
              </a:ext>
            </a:extLst>
          </p:cNvPr>
          <p:cNvSpPr>
            <a:spLocks noGrp="1"/>
          </p:cNvSpPr>
          <p:nvPr>
            <p:ph idx="1"/>
          </p:nvPr>
        </p:nvSpPr>
        <p:spPr>
          <a:xfrm>
            <a:off x="609600" y="5473210"/>
            <a:ext cx="8001000" cy="763972"/>
          </a:xfrm>
        </p:spPr>
        <p:txBody>
          <a:bodyPr/>
          <a:lstStyle/>
          <a:p>
            <a:r>
              <a:rPr kumimoji="1" lang="ja-JP" altLang="en-US" sz="2800" dirty="0"/>
              <a:t>効力比 </a:t>
            </a:r>
            <a:r>
              <a:rPr lang="en-US" altLang="ja-JP" sz="2800" i="1" dirty="0">
                <a:solidFill>
                  <a:srgbClr val="FF0000"/>
                </a:solidFill>
              </a:rPr>
              <a:t>ρ</a:t>
            </a:r>
            <a:r>
              <a:rPr lang="ja-JP" altLang="en-US" sz="2800" i="1" dirty="0"/>
              <a:t> </a:t>
            </a:r>
            <a:r>
              <a:rPr lang="ja-JP" altLang="en-US" sz="2800" dirty="0"/>
              <a:t>は，反応</a:t>
            </a:r>
            <a:r>
              <a:rPr lang="en-US" altLang="ja-JP" sz="2800" i="1" dirty="0"/>
              <a:t>Y</a:t>
            </a:r>
            <a:r>
              <a:rPr lang="en-US" altLang="ja-JP" sz="2800" baseline="-25000" dirty="0"/>
              <a:t>0</a:t>
            </a:r>
            <a:r>
              <a:rPr lang="ja-JP" altLang="en-US" sz="2800" i="1" dirty="0"/>
              <a:t> </a:t>
            </a:r>
            <a:r>
              <a:rPr lang="ja-JP" altLang="en-US" sz="2800" dirty="0"/>
              <a:t>が変化しても</a:t>
            </a:r>
            <a:r>
              <a:rPr lang="ja-JP" altLang="en-US" sz="2800" dirty="0">
                <a:solidFill>
                  <a:srgbClr val="FF0000"/>
                </a:solidFill>
              </a:rPr>
              <a:t>一定</a:t>
            </a:r>
            <a:endParaRPr kumimoji="1" lang="ja-JP" altLang="en-US" sz="2800" dirty="0">
              <a:solidFill>
                <a:srgbClr val="FF0000"/>
              </a:solidFill>
            </a:endParaRPr>
          </a:p>
        </p:txBody>
      </p:sp>
      <p:pic>
        <p:nvPicPr>
          <p:cNvPr id="5" name="図 4">
            <a:extLst>
              <a:ext uri="{FF2B5EF4-FFF2-40B4-BE49-F238E27FC236}">
                <a16:creationId xmlns:a16="http://schemas.microsoft.com/office/drawing/2014/main" id="{A6BE2568-4A5E-246E-09D0-D9FF5B6463E4}"/>
              </a:ext>
            </a:extLst>
          </p:cNvPr>
          <p:cNvPicPr>
            <a:picLocks noChangeAspect="1"/>
          </p:cNvPicPr>
          <p:nvPr/>
        </p:nvPicPr>
        <p:blipFill>
          <a:blip r:embed="rId2">
            <a:lum bright="-20000" contrast="40000"/>
          </a:blip>
          <a:stretch>
            <a:fillRect/>
          </a:stretch>
        </p:blipFill>
        <p:spPr>
          <a:xfrm>
            <a:off x="431540" y="1526831"/>
            <a:ext cx="3902081" cy="3791148"/>
          </a:xfrm>
          <a:prstGeom prst="rect">
            <a:avLst/>
          </a:prstGeom>
        </p:spPr>
      </p:pic>
      <p:pic>
        <p:nvPicPr>
          <p:cNvPr id="6" name="図 5">
            <a:extLst>
              <a:ext uri="{FF2B5EF4-FFF2-40B4-BE49-F238E27FC236}">
                <a16:creationId xmlns:a16="http://schemas.microsoft.com/office/drawing/2014/main" id="{4336AFE6-BB85-1ED3-C8F5-A83B34DE95D1}"/>
              </a:ext>
            </a:extLst>
          </p:cNvPr>
          <p:cNvPicPr>
            <a:picLocks noChangeAspect="1"/>
          </p:cNvPicPr>
          <p:nvPr/>
        </p:nvPicPr>
        <p:blipFill>
          <a:blip r:embed="rId3"/>
          <a:stretch>
            <a:fillRect/>
          </a:stretch>
        </p:blipFill>
        <p:spPr>
          <a:xfrm>
            <a:off x="4427983" y="1808820"/>
            <a:ext cx="4459245" cy="2952328"/>
          </a:xfrm>
          <a:prstGeom prst="rect">
            <a:avLst/>
          </a:prstGeom>
          <a:solidFill>
            <a:schemeClr val="tx1"/>
          </a:solidFill>
        </p:spPr>
      </p:pic>
    </p:spTree>
    <p:extLst>
      <p:ext uri="{BB962C8B-B14F-4D97-AF65-F5344CB8AC3E}">
        <p14:creationId xmlns:p14="http://schemas.microsoft.com/office/powerpoint/2010/main" val="1806905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470115-08D8-81B2-E977-8D88DABE6D9C}"/>
              </a:ext>
            </a:extLst>
          </p:cNvPr>
          <p:cNvSpPr>
            <a:spLocks noGrp="1"/>
          </p:cNvSpPr>
          <p:nvPr>
            <p:ph type="title"/>
          </p:nvPr>
        </p:nvSpPr>
        <p:spPr/>
        <p:txBody>
          <a:bodyPr/>
          <a:lstStyle/>
          <a:p>
            <a:r>
              <a:rPr kumimoji="1" lang="ja-JP" altLang="en-US" sz="3600" dirty="0"/>
              <a:t>平行であることの証明</a:t>
            </a:r>
          </a:p>
        </p:txBody>
      </p:sp>
      <p:sp>
        <p:nvSpPr>
          <p:cNvPr id="3" name="コンテンツ プレースホルダー 2">
            <a:extLst>
              <a:ext uri="{FF2B5EF4-FFF2-40B4-BE49-F238E27FC236}">
                <a16:creationId xmlns:a16="http://schemas.microsoft.com/office/drawing/2014/main" id="{134EF4BC-A0F8-A8DD-F8E4-044BA9E259B1}"/>
              </a:ext>
            </a:extLst>
          </p:cNvPr>
          <p:cNvSpPr>
            <a:spLocks noGrp="1"/>
          </p:cNvSpPr>
          <p:nvPr>
            <p:ph idx="1"/>
          </p:nvPr>
        </p:nvSpPr>
        <p:spPr>
          <a:xfrm>
            <a:off x="609600" y="1600200"/>
            <a:ext cx="8001000" cy="4421088"/>
          </a:xfrm>
        </p:spPr>
        <p:txBody>
          <a:bodyPr/>
          <a:lstStyle/>
          <a:p>
            <a:r>
              <a:rPr lang="ja-JP" altLang="en-US" sz="2800" dirty="0"/>
              <a:t>交互作用の変数を </a:t>
            </a:r>
            <a:r>
              <a:rPr lang="en-US" altLang="ja-JP" sz="2800" i="1" dirty="0">
                <a:solidFill>
                  <a:srgbClr val="FF0000"/>
                </a:solidFill>
              </a:rPr>
              <a:t>ax</a:t>
            </a:r>
            <a:r>
              <a:rPr lang="ja-JP" altLang="en-US" sz="2800" dirty="0"/>
              <a:t> とする</a:t>
            </a:r>
            <a:endParaRPr lang="en-US" altLang="ja-JP" sz="2800" dirty="0"/>
          </a:p>
          <a:p>
            <a:pPr lvl="1"/>
            <a:r>
              <a:rPr lang="en-US" altLang="ja-JP" sz="2400" dirty="0"/>
              <a:t>S</a:t>
            </a:r>
            <a:r>
              <a:rPr lang="ja-JP" altLang="en-US" sz="2400" dirty="0"/>
              <a:t>薬： </a:t>
            </a:r>
            <a:r>
              <a:rPr lang="en-US" altLang="ja-JP" sz="2400" dirty="0"/>
              <a:t> </a:t>
            </a:r>
            <a:r>
              <a:rPr lang="en-US" altLang="ja-JP" sz="2400" i="1" dirty="0"/>
              <a:t>a </a:t>
            </a:r>
            <a:r>
              <a:rPr lang="en-US" altLang="ja-JP" sz="2400" dirty="0"/>
              <a:t>= 0</a:t>
            </a:r>
            <a:r>
              <a:rPr lang="ja-JP" altLang="en-US" sz="2400" dirty="0"/>
              <a:t>， </a:t>
            </a:r>
            <a:r>
              <a:rPr lang="en-US" altLang="ja-JP" sz="2400" dirty="0"/>
              <a:t>T</a:t>
            </a:r>
            <a:r>
              <a:rPr lang="ja-JP" altLang="en-US" sz="2400" dirty="0"/>
              <a:t>薬：  </a:t>
            </a:r>
            <a:r>
              <a:rPr lang="en-US" altLang="ja-JP" sz="2400" i="1" dirty="0"/>
              <a:t>a </a:t>
            </a:r>
            <a:r>
              <a:rPr lang="en-US" altLang="ja-JP" sz="2400" dirty="0"/>
              <a:t>= 1</a:t>
            </a:r>
          </a:p>
          <a:p>
            <a:pPr lvl="1"/>
            <a:r>
              <a:rPr kumimoji="1" lang="ja-JP" altLang="en-US" sz="2400" dirty="0"/>
              <a:t>対数用量：             </a:t>
            </a:r>
            <a:r>
              <a:rPr kumimoji="1" lang="en-US" altLang="ja-JP" sz="2400" i="1" dirty="0"/>
              <a:t>x</a:t>
            </a:r>
            <a:r>
              <a:rPr kumimoji="1" lang="en-US" altLang="ja-JP" sz="2400" dirty="0"/>
              <a:t> = log</a:t>
            </a:r>
            <a:r>
              <a:rPr kumimoji="1" lang="en-US" altLang="ja-JP" sz="2400" baseline="-25000" dirty="0"/>
              <a:t>10</a:t>
            </a:r>
            <a:r>
              <a:rPr kumimoji="1" lang="en-US" altLang="ja-JP" sz="2400" dirty="0"/>
              <a:t>(</a:t>
            </a:r>
            <a:r>
              <a:rPr kumimoji="1" lang="en-US" altLang="ja-JP" sz="2400" i="1" dirty="0"/>
              <a:t>dose</a:t>
            </a:r>
            <a:r>
              <a:rPr kumimoji="1" lang="en-US" altLang="ja-JP" sz="2400" dirty="0"/>
              <a:t>)</a:t>
            </a:r>
          </a:p>
          <a:p>
            <a:pPr lvl="1"/>
            <a:r>
              <a:rPr kumimoji="1" lang="ja-JP" altLang="en-US" sz="2400" dirty="0"/>
              <a:t>交互作用の変数：  </a:t>
            </a:r>
            <a:r>
              <a:rPr kumimoji="1" lang="en-US" altLang="ja-JP" sz="2400" i="1" dirty="0">
                <a:solidFill>
                  <a:srgbClr val="FF0000"/>
                </a:solidFill>
              </a:rPr>
              <a:t>ax</a:t>
            </a:r>
          </a:p>
          <a:p>
            <a:r>
              <a:rPr kumimoji="1" lang="ja-JP" altLang="en-US" sz="2800" dirty="0"/>
              <a:t>交互作用</a:t>
            </a:r>
            <a:r>
              <a:rPr lang="ja-JP" altLang="en-US" sz="2800" dirty="0"/>
              <a:t>を含めた回帰モデル</a:t>
            </a:r>
            <a:endParaRPr lang="en-US" altLang="ja-JP" sz="2800" dirty="0"/>
          </a:p>
          <a:p>
            <a:pPr marL="457200" lvl="1" indent="0">
              <a:buNone/>
            </a:pPr>
            <a:r>
              <a:rPr kumimoji="1" lang="ja-JP" altLang="en-US" sz="2400" i="1" dirty="0"/>
              <a:t>        </a:t>
            </a:r>
            <a:r>
              <a:rPr kumimoji="1" lang="en-US" altLang="ja-JP" sz="2400" i="1" dirty="0"/>
              <a:t>y</a:t>
            </a:r>
            <a:r>
              <a:rPr kumimoji="1" lang="en-US" altLang="ja-JP" sz="2400" dirty="0"/>
              <a:t>  =  </a:t>
            </a:r>
            <a:r>
              <a:rPr kumimoji="1" lang="en-US" altLang="ja-JP" sz="2400" i="1" dirty="0"/>
              <a:t>a </a:t>
            </a:r>
            <a:r>
              <a:rPr kumimoji="1" lang="en-US" altLang="ja-JP" sz="2400" dirty="0"/>
              <a:t>+</a:t>
            </a:r>
            <a:r>
              <a:rPr kumimoji="1" lang="en-US" altLang="ja-JP" sz="2400" i="1" dirty="0"/>
              <a:t> x </a:t>
            </a:r>
            <a:r>
              <a:rPr kumimoji="1" lang="en-US" altLang="ja-JP" sz="2400" dirty="0"/>
              <a:t>+</a:t>
            </a:r>
            <a:r>
              <a:rPr kumimoji="1" lang="en-US" altLang="ja-JP" sz="2400" i="1" dirty="0"/>
              <a:t> </a:t>
            </a:r>
            <a:r>
              <a:rPr kumimoji="1" lang="en-US" altLang="ja-JP" sz="2400" i="1" dirty="0">
                <a:solidFill>
                  <a:srgbClr val="FF0000"/>
                </a:solidFill>
              </a:rPr>
              <a:t>ax</a:t>
            </a:r>
          </a:p>
          <a:p>
            <a:pPr lvl="1"/>
            <a:r>
              <a:rPr kumimoji="1" lang="en-US" altLang="ja-JP" sz="2400" i="1" dirty="0">
                <a:solidFill>
                  <a:srgbClr val="FF0000"/>
                </a:solidFill>
              </a:rPr>
              <a:t>ax</a:t>
            </a:r>
            <a:r>
              <a:rPr kumimoji="1" lang="en-US" altLang="ja-JP" sz="2400" i="1" dirty="0"/>
              <a:t> </a:t>
            </a:r>
            <a:r>
              <a:rPr kumimoji="1" lang="ja-JP" altLang="en-US" sz="2400" dirty="0"/>
              <a:t>のパラメータが </a:t>
            </a:r>
            <a:r>
              <a:rPr kumimoji="1" lang="en-US" altLang="ja-JP" sz="2400" dirty="0">
                <a:solidFill>
                  <a:srgbClr val="FF0000"/>
                </a:solidFill>
              </a:rPr>
              <a:t>0.0</a:t>
            </a:r>
            <a:r>
              <a:rPr kumimoji="1" lang="ja-JP" altLang="en-US" sz="2400" dirty="0"/>
              <a:t> であれば，平行</a:t>
            </a:r>
            <a:endParaRPr kumimoji="1" lang="en-US" altLang="ja-JP" sz="2400" dirty="0"/>
          </a:p>
          <a:p>
            <a:pPr lvl="1"/>
            <a:r>
              <a:rPr lang="ja-JP" altLang="en-US" sz="2400" i="1" dirty="0"/>
              <a:t>           </a:t>
            </a:r>
            <a:r>
              <a:rPr lang="en-US" altLang="ja-JP" sz="2400" i="1" dirty="0"/>
              <a:t>"</a:t>
            </a:r>
            <a:r>
              <a:rPr lang="ja-JP" altLang="en-US" sz="2400" dirty="0"/>
              <a:t>　              </a:t>
            </a:r>
            <a:r>
              <a:rPr lang="en-US" altLang="ja-JP" sz="2400" dirty="0">
                <a:solidFill>
                  <a:srgbClr val="FF0000"/>
                </a:solidFill>
              </a:rPr>
              <a:t>0.0</a:t>
            </a:r>
            <a:r>
              <a:rPr lang="ja-JP" altLang="en-US" sz="2400" dirty="0"/>
              <a:t> でなければ </a:t>
            </a:r>
            <a:r>
              <a:rPr lang="ja-JP" altLang="en-US" sz="2400" dirty="0">
                <a:solidFill>
                  <a:srgbClr val="FF0000"/>
                </a:solidFill>
              </a:rPr>
              <a:t>非</a:t>
            </a:r>
            <a:r>
              <a:rPr lang="ja-JP" altLang="en-US" sz="2400" dirty="0"/>
              <a:t>平行</a:t>
            </a:r>
            <a:endParaRPr kumimoji="1" lang="en-US" altLang="ja-JP" sz="2400" dirty="0"/>
          </a:p>
          <a:p>
            <a:endParaRPr kumimoji="1" lang="ja-JP" altLang="en-US" sz="2800" dirty="0"/>
          </a:p>
        </p:txBody>
      </p:sp>
    </p:spTree>
    <p:extLst>
      <p:ext uri="{BB962C8B-B14F-4D97-AF65-F5344CB8AC3E}">
        <p14:creationId xmlns:p14="http://schemas.microsoft.com/office/powerpoint/2010/main" val="1099174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EBB53A-6710-BDC8-9D0E-58D835C56ED2}"/>
              </a:ext>
            </a:extLst>
          </p:cNvPr>
          <p:cNvSpPr>
            <a:spLocks noGrp="1"/>
          </p:cNvSpPr>
          <p:nvPr>
            <p:ph type="title"/>
          </p:nvPr>
        </p:nvSpPr>
        <p:spPr/>
        <p:txBody>
          <a:bodyPr/>
          <a:lstStyle/>
          <a:p>
            <a:r>
              <a:rPr kumimoji="1" lang="ja-JP" altLang="en-US" sz="3600" dirty="0"/>
              <a:t>交互作用を含めた回帰分析</a:t>
            </a:r>
          </a:p>
        </p:txBody>
      </p:sp>
      <p:sp>
        <p:nvSpPr>
          <p:cNvPr id="3" name="コンテンツ プレースホルダー 2">
            <a:extLst>
              <a:ext uri="{FF2B5EF4-FFF2-40B4-BE49-F238E27FC236}">
                <a16:creationId xmlns:a16="http://schemas.microsoft.com/office/drawing/2014/main" id="{44062767-FE39-D093-EDD7-DB0107A1CA64}"/>
              </a:ext>
            </a:extLst>
          </p:cNvPr>
          <p:cNvSpPr>
            <a:spLocks noGrp="1"/>
          </p:cNvSpPr>
          <p:nvPr>
            <p:ph idx="1"/>
          </p:nvPr>
        </p:nvSpPr>
        <p:spPr>
          <a:xfrm>
            <a:off x="609600" y="5013176"/>
            <a:ext cx="8001000" cy="828092"/>
          </a:xfrm>
        </p:spPr>
        <p:txBody>
          <a:bodyPr/>
          <a:lstStyle/>
          <a:p>
            <a:r>
              <a:rPr kumimoji="1" lang="ja-JP" altLang="en-US" sz="2800" dirty="0"/>
              <a:t>交互作用の変数  </a:t>
            </a:r>
            <a:r>
              <a:rPr kumimoji="1" lang="en-US" altLang="ja-JP" sz="2800" i="1" dirty="0"/>
              <a:t>ax</a:t>
            </a:r>
            <a:r>
              <a:rPr kumimoji="1" lang="en-US" altLang="ja-JP" sz="2800" dirty="0"/>
              <a:t> </a:t>
            </a:r>
            <a:r>
              <a:rPr kumimoji="1" lang="ja-JP" altLang="en-US" sz="2800" dirty="0"/>
              <a:t>の回帰係数は，</a:t>
            </a:r>
            <a:r>
              <a:rPr lang="en-US" altLang="ja-JP" sz="2800" dirty="0">
                <a:solidFill>
                  <a:srgbClr val="FF0000"/>
                </a:solidFill>
              </a:rPr>
              <a:t>2.6575</a:t>
            </a:r>
            <a:r>
              <a:rPr lang="en-US" altLang="ja-JP" sz="2800" dirty="0"/>
              <a:t> </a:t>
            </a:r>
            <a:r>
              <a:rPr lang="ja-JP" altLang="en-US" sz="2800" dirty="0"/>
              <a:t>と </a:t>
            </a:r>
            <a:r>
              <a:rPr lang="en-US" altLang="ja-JP" sz="2800" dirty="0"/>
              <a:t>0.0</a:t>
            </a:r>
            <a:r>
              <a:rPr lang="ja-JP" altLang="en-US" sz="2800" dirty="0"/>
              <a:t> とはみなせないので非平行と判定される</a:t>
            </a:r>
            <a:r>
              <a:rPr lang="en-US" altLang="ja-JP" sz="2800" dirty="0"/>
              <a:t>.</a:t>
            </a:r>
            <a:endParaRPr kumimoji="1" lang="ja-JP" altLang="en-US" sz="2800" dirty="0"/>
          </a:p>
        </p:txBody>
      </p:sp>
      <p:pic>
        <p:nvPicPr>
          <p:cNvPr id="5" name="図 4">
            <a:extLst>
              <a:ext uri="{FF2B5EF4-FFF2-40B4-BE49-F238E27FC236}">
                <a16:creationId xmlns:a16="http://schemas.microsoft.com/office/drawing/2014/main" id="{071EC760-1279-A9EB-014E-E2AB3ECDBD74}"/>
              </a:ext>
            </a:extLst>
          </p:cNvPr>
          <p:cNvPicPr>
            <a:picLocks noChangeAspect="1"/>
          </p:cNvPicPr>
          <p:nvPr/>
        </p:nvPicPr>
        <p:blipFill>
          <a:blip r:embed="rId2"/>
          <a:stretch>
            <a:fillRect/>
          </a:stretch>
        </p:blipFill>
        <p:spPr>
          <a:xfrm>
            <a:off x="287524" y="1448780"/>
            <a:ext cx="8600455" cy="3528392"/>
          </a:xfrm>
          <a:prstGeom prst="rect">
            <a:avLst/>
          </a:prstGeom>
          <a:solidFill>
            <a:schemeClr val="tx1"/>
          </a:solidFill>
        </p:spPr>
      </p:pic>
    </p:spTree>
    <p:extLst>
      <p:ext uri="{BB962C8B-B14F-4D97-AF65-F5344CB8AC3E}">
        <p14:creationId xmlns:p14="http://schemas.microsoft.com/office/powerpoint/2010/main" val="154724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FF9417-A9F7-DF9B-345C-99AB5AF644D2}"/>
              </a:ext>
            </a:extLst>
          </p:cNvPr>
          <p:cNvSpPr>
            <a:spLocks noGrp="1"/>
          </p:cNvSpPr>
          <p:nvPr>
            <p:ph type="title"/>
          </p:nvPr>
        </p:nvSpPr>
        <p:spPr/>
        <p:txBody>
          <a:bodyPr/>
          <a:lstStyle/>
          <a:p>
            <a:r>
              <a:rPr kumimoji="1" lang="ja-JP" altLang="en-US" sz="3600" dirty="0"/>
              <a:t>非平行な場合：効力比 </a:t>
            </a:r>
            <a:r>
              <a:rPr lang="en-US" altLang="ja-JP" sz="3600" i="1" dirty="0"/>
              <a:t>ρ</a:t>
            </a:r>
            <a:r>
              <a:rPr lang="ja-JP" altLang="en-US" sz="3600" dirty="0"/>
              <a:t> の計算</a:t>
            </a:r>
            <a:endParaRPr kumimoji="1" lang="ja-JP" altLang="en-US" sz="3600" dirty="0"/>
          </a:p>
        </p:txBody>
      </p:sp>
      <p:sp>
        <p:nvSpPr>
          <p:cNvPr id="3" name="コンテンツ プレースホルダー 2">
            <a:extLst>
              <a:ext uri="{FF2B5EF4-FFF2-40B4-BE49-F238E27FC236}">
                <a16:creationId xmlns:a16="http://schemas.microsoft.com/office/drawing/2014/main" id="{9B1B0B5F-272E-0F39-210D-43D60094A733}"/>
              </a:ext>
            </a:extLst>
          </p:cNvPr>
          <p:cNvSpPr>
            <a:spLocks noGrp="1"/>
          </p:cNvSpPr>
          <p:nvPr>
            <p:ph idx="1"/>
          </p:nvPr>
        </p:nvSpPr>
        <p:spPr>
          <a:xfrm>
            <a:off x="395536" y="5385620"/>
            <a:ext cx="8424936" cy="707676"/>
          </a:xfrm>
        </p:spPr>
        <p:txBody>
          <a:bodyPr/>
          <a:lstStyle/>
          <a:p>
            <a:r>
              <a:rPr kumimoji="1" lang="ja-JP" altLang="en-US" sz="2800" dirty="0"/>
              <a:t>設定する反応 </a:t>
            </a:r>
            <a:r>
              <a:rPr kumimoji="1" lang="en-US" altLang="ja-JP" sz="2800" i="1" dirty="0"/>
              <a:t>Y</a:t>
            </a:r>
            <a:r>
              <a:rPr lang="en-US" altLang="ja-JP" sz="2800" baseline="-25000" dirty="0"/>
              <a:t>0</a:t>
            </a:r>
            <a:r>
              <a:rPr kumimoji="1" lang="en-US" altLang="ja-JP" sz="2800" dirty="0"/>
              <a:t> </a:t>
            </a:r>
            <a:r>
              <a:rPr kumimoji="1" lang="ja-JP" altLang="en-US" sz="2800" dirty="0"/>
              <a:t>によって，効力比は微妙に異なる</a:t>
            </a:r>
            <a:r>
              <a:rPr kumimoji="1" lang="en-US" altLang="ja-JP" sz="2800" dirty="0"/>
              <a:t>.</a:t>
            </a:r>
            <a:endParaRPr kumimoji="1" lang="ja-JP" altLang="en-US" sz="2800" dirty="0"/>
          </a:p>
        </p:txBody>
      </p:sp>
      <p:pic>
        <p:nvPicPr>
          <p:cNvPr id="9" name="図 8">
            <a:extLst>
              <a:ext uri="{FF2B5EF4-FFF2-40B4-BE49-F238E27FC236}">
                <a16:creationId xmlns:a16="http://schemas.microsoft.com/office/drawing/2014/main" id="{55B1E891-F455-D4C4-51FC-5C92021848AC}"/>
              </a:ext>
            </a:extLst>
          </p:cNvPr>
          <p:cNvPicPr>
            <a:picLocks noChangeAspect="1"/>
          </p:cNvPicPr>
          <p:nvPr/>
        </p:nvPicPr>
        <p:blipFill>
          <a:blip r:embed="rId2"/>
          <a:stretch>
            <a:fillRect/>
          </a:stretch>
        </p:blipFill>
        <p:spPr>
          <a:xfrm>
            <a:off x="3873237" y="1592796"/>
            <a:ext cx="4776531" cy="2088232"/>
          </a:xfrm>
          <a:prstGeom prst="rect">
            <a:avLst/>
          </a:prstGeom>
          <a:solidFill>
            <a:schemeClr val="tx1"/>
          </a:solidFill>
        </p:spPr>
      </p:pic>
      <p:pic>
        <p:nvPicPr>
          <p:cNvPr id="10" name="図 9">
            <a:extLst>
              <a:ext uri="{FF2B5EF4-FFF2-40B4-BE49-F238E27FC236}">
                <a16:creationId xmlns:a16="http://schemas.microsoft.com/office/drawing/2014/main" id="{87D5B3EF-161E-4118-ED56-449FF2169090}"/>
              </a:ext>
            </a:extLst>
          </p:cNvPr>
          <p:cNvPicPr>
            <a:picLocks noChangeAspect="1"/>
          </p:cNvPicPr>
          <p:nvPr/>
        </p:nvPicPr>
        <p:blipFill>
          <a:blip r:embed="rId3"/>
          <a:stretch>
            <a:fillRect/>
          </a:stretch>
        </p:blipFill>
        <p:spPr>
          <a:xfrm>
            <a:off x="3868227" y="3829008"/>
            <a:ext cx="4851771" cy="1292180"/>
          </a:xfrm>
          <a:prstGeom prst="rect">
            <a:avLst/>
          </a:prstGeom>
          <a:solidFill>
            <a:schemeClr val="tx1"/>
          </a:solidFill>
        </p:spPr>
      </p:pic>
      <p:pic>
        <p:nvPicPr>
          <p:cNvPr id="6" name="図 5">
            <a:extLst>
              <a:ext uri="{FF2B5EF4-FFF2-40B4-BE49-F238E27FC236}">
                <a16:creationId xmlns:a16="http://schemas.microsoft.com/office/drawing/2014/main" id="{1D5F7325-FECE-D798-DEFD-9F62B7E63EC5}"/>
              </a:ext>
            </a:extLst>
          </p:cNvPr>
          <p:cNvPicPr>
            <a:picLocks noChangeAspect="1"/>
          </p:cNvPicPr>
          <p:nvPr/>
        </p:nvPicPr>
        <p:blipFill>
          <a:blip r:embed="rId4">
            <a:lum bright="-20000" contrast="40000"/>
          </a:blip>
          <a:stretch>
            <a:fillRect/>
          </a:stretch>
        </p:blipFill>
        <p:spPr>
          <a:xfrm>
            <a:off x="323528" y="1699737"/>
            <a:ext cx="3431498" cy="3343448"/>
          </a:xfrm>
          <a:prstGeom prst="rect">
            <a:avLst/>
          </a:prstGeom>
        </p:spPr>
      </p:pic>
    </p:spTree>
    <p:extLst>
      <p:ext uri="{BB962C8B-B14F-4D97-AF65-F5344CB8AC3E}">
        <p14:creationId xmlns:p14="http://schemas.microsoft.com/office/powerpoint/2010/main" val="395165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ADED2E-27EE-FA26-C848-1E76C1747E6B}"/>
              </a:ext>
            </a:extLst>
          </p:cNvPr>
          <p:cNvSpPr>
            <a:spLocks noGrp="1"/>
          </p:cNvSpPr>
          <p:nvPr>
            <p:ph type="title"/>
          </p:nvPr>
        </p:nvSpPr>
        <p:spPr/>
        <p:txBody>
          <a:bodyPr/>
          <a:lstStyle/>
          <a:p>
            <a:r>
              <a:rPr lang="ja-JP" altLang="en-US" sz="3600" dirty="0"/>
              <a:t>便宜的な対応</a:t>
            </a:r>
            <a:endParaRPr kumimoji="1" lang="ja-JP" altLang="en-US" sz="3600" dirty="0"/>
          </a:p>
        </p:txBody>
      </p:sp>
      <p:sp>
        <p:nvSpPr>
          <p:cNvPr id="3" name="コンテンツ プレースホルダー 2">
            <a:extLst>
              <a:ext uri="{FF2B5EF4-FFF2-40B4-BE49-F238E27FC236}">
                <a16:creationId xmlns:a16="http://schemas.microsoft.com/office/drawing/2014/main" id="{122A64D2-5CE3-9217-DB02-B7451681FEF9}"/>
              </a:ext>
            </a:extLst>
          </p:cNvPr>
          <p:cNvSpPr>
            <a:spLocks noGrp="1"/>
          </p:cNvSpPr>
          <p:nvPr>
            <p:ph idx="1"/>
          </p:nvPr>
        </p:nvSpPr>
        <p:spPr>
          <a:xfrm>
            <a:off x="685800" y="1532012"/>
            <a:ext cx="7846640" cy="1104900"/>
          </a:xfrm>
        </p:spPr>
        <p:txBody>
          <a:bodyPr/>
          <a:lstStyle/>
          <a:p>
            <a:pPr algn="just"/>
            <a:r>
              <a:rPr kumimoji="1" lang="ja-JP" altLang="en-US" sz="2800" dirty="0"/>
              <a:t>交互作用 </a:t>
            </a:r>
            <a:r>
              <a:rPr kumimoji="1" lang="en-US" altLang="ja-JP" sz="2800" i="1" dirty="0">
                <a:solidFill>
                  <a:srgbClr val="FF0000"/>
                </a:solidFill>
              </a:rPr>
              <a:t>ax</a:t>
            </a:r>
            <a:r>
              <a:rPr kumimoji="1" lang="en-US" altLang="ja-JP" sz="2800" dirty="0"/>
              <a:t> </a:t>
            </a:r>
            <a:r>
              <a:rPr kumimoji="1" lang="ja-JP" altLang="en-US" sz="2800" dirty="0"/>
              <a:t>が統計的に有意な差</a:t>
            </a:r>
            <a:r>
              <a:rPr lang="ja-JP" altLang="en-US" sz="2800" dirty="0"/>
              <a:t>（</a:t>
            </a:r>
            <a:r>
              <a:rPr lang="en-US" altLang="ja-JP" sz="2800" i="1" dirty="0">
                <a:solidFill>
                  <a:srgbClr val="FF0000"/>
                </a:solidFill>
              </a:rPr>
              <a:t>p</a:t>
            </a:r>
            <a:r>
              <a:rPr lang="en-US" altLang="ja-JP" sz="2800" dirty="0">
                <a:solidFill>
                  <a:srgbClr val="FF0000"/>
                </a:solidFill>
              </a:rPr>
              <a:t>&lt;0.05</a:t>
            </a:r>
            <a:r>
              <a:rPr lang="ja-JP" altLang="en-US" sz="2800" dirty="0"/>
              <a:t>）</a:t>
            </a:r>
            <a:r>
              <a:rPr kumimoji="1" lang="ja-JP" altLang="en-US" sz="2800" dirty="0"/>
              <a:t>でなければ，平行とみなそうではないか．　　</a:t>
            </a:r>
          </a:p>
        </p:txBody>
      </p:sp>
      <p:sp>
        <p:nvSpPr>
          <p:cNvPr id="5" name="コンテンツ プレースホルダー 2">
            <a:extLst>
              <a:ext uri="{FF2B5EF4-FFF2-40B4-BE49-F238E27FC236}">
                <a16:creationId xmlns:a16="http://schemas.microsoft.com/office/drawing/2014/main" id="{18814D3E-D54B-C78E-B535-E7DE6FEABF05}"/>
              </a:ext>
            </a:extLst>
          </p:cNvPr>
          <p:cNvSpPr txBox="1">
            <a:spLocks/>
          </p:cNvSpPr>
          <p:nvPr/>
        </p:nvSpPr>
        <p:spPr bwMode="auto">
          <a:xfrm>
            <a:off x="467544" y="4653136"/>
            <a:ext cx="8280920" cy="1548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u"/>
              <a:defRPr kumimoji="1" sz="3200" b="1" kern="1200">
                <a:solidFill>
                  <a:srgbClr val="000000"/>
                </a:solidFill>
                <a:latin typeface="+mn-lt"/>
                <a:ea typeface="+mn-ea"/>
                <a:cs typeface="+mn-cs"/>
              </a:defRPr>
            </a:lvl1pPr>
            <a:lvl2pPr marL="742950" indent="-285750" algn="l" rtl="0" eaLnBrk="0" fontAlgn="base" hangingPunct="0">
              <a:spcBef>
                <a:spcPct val="20000"/>
              </a:spcBef>
              <a:spcAft>
                <a:spcPct val="0"/>
              </a:spcAft>
              <a:buClr>
                <a:schemeClr val="accent2"/>
              </a:buClr>
              <a:buSzPct val="100000"/>
              <a:buFont typeface="Wingdings" panose="05000000000000000000" pitchFamily="2" charset="2"/>
              <a:buChar char="l"/>
              <a:defRPr kumimoji="1" sz="2800" b="1" kern="1200">
                <a:solidFill>
                  <a:srgbClr val="000000"/>
                </a:solidFill>
                <a:latin typeface="+mn-lt"/>
                <a:ea typeface="+mn-ea"/>
                <a:cs typeface="+mn-cs"/>
              </a:defRPr>
            </a:lvl2pPr>
            <a:lvl3pPr marL="1143000" indent="-228600" algn="l" rtl="0" eaLnBrk="0" fontAlgn="base" hangingPunct="0">
              <a:spcBef>
                <a:spcPct val="20000"/>
              </a:spcBef>
              <a:spcAft>
                <a:spcPct val="0"/>
              </a:spcAft>
              <a:buClr>
                <a:schemeClr val="accent2"/>
              </a:buClr>
              <a:buSzPct val="100000"/>
              <a:buFont typeface="Wingdings" panose="05000000000000000000" pitchFamily="2" charset="2"/>
              <a:buChar char="l"/>
              <a:defRPr kumimoji="1" sz="2400" b="1" kern="1200">
                <a:solidFill>
                  <a:srgbClr val="000000"/>
                </a:solidFill>
                <a:latin typeface="+mn-lt"/>
                <a:ea typeface="+mn-ea"/>
                <a:cs typeface="+mn-cs"/>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kumimoji="1" sz="2000" b="1" kern="1200">
                <a:solidFill>
                  <a:srgbClr val="000000"/>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Font typeface="Times New Roman" panose="02020603050405020304" pitchFamily="18" charset="0"/>
              <a:buChar char="–"/>
              <a:defRPr kumimoji="1" sz="2000" b="1"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eaLnBrk="1" hangingPunct="1"/>
            <a:r>
              <a:rPr lang="ja-JP" altLang="en-US" sz="2800" dirty="0"/>
              <a:t>交互作用 </a:t>
            </a:r>
            <a:r>
              <a:rPr lang="en-US" altLang="ja-JP" sz="2800" i="1" dirty="0">
                <a:solidFill>
                  <a:srgbClr val="FF0000"/>
                </a:solidFill>
              </a:rPr>
              <a:t>ax</a:t>
            </a:r>
            <a:r>
              <a:rPr lang="en-US" altLang="ja-JP" sz="2800" dirty="0"/>
              <a:t> </a:t>
            </a:r>
            <a:r>
              <a:rPr lang="ja-JP" altLang="en-US" sz="2800" dirty="0"/>
              <a:t>の </a:t>
            </a:r>
            <a:r>
              <a:rPr lang="en-US" altLang="ja-JP" sz="2800" i="1" dirty="0">
                <a:solidFill>
                  <a:srgbClr val="FF0000"/>
                </a:solidFill>
              </a:rPr>
              <a:t>p</a:t>
            </a:r>
            <a:r>
              <a:rPr lang="ja-JP" altLang="en-US" sz="2800" i="1" dirty="0"/>
              <a:t> </a:t>
            </a:r>
            <a:r>
              <a:rPr lang="ja-JP" altLang="en-US" sz="2800" dirty="0"/>
              <a:t>値は，</a:t>
            </a:r>
            <a:r>
              <a:rPr lang="en-US" altLang="ja-JP" sz="2800" dirty="0">
                <a:solidFill>
                  <a:srgbClr val="FF0000"/>
                </a:solidFill>
              </a:rPr>
              <a:t>0.3739</a:t>
            </a:r>
            <a:r>
              <a:rPr lang="en-US" altLang="ja-JP" sz="2800" dirty="0"/>
              <a:t> </a:t>
            </a:r>
            <a:r>
              <a:rPr lang="ja-JP" altLang="en-US" sz="2800" dirty="0"/>
              <a:t>と </a:t>
            </a:r>
            <a:r>
              <a:rPr lang="en-US" altLang="ja-JP" sz="2800" i="1" dirty="0">
                <a:solidFill>
                  <a:srgbClr val="FF0000"/>
                </a:solidFill>
              </a:rPr>
              <a:t>p</a:t>
            </a:r>
            <a:r>
              <a:rPr lang="en-US" altLang="ja-JP" sz="2800" dirty="0">
                <a:solidFill>
                  <a:srgbClr val="FF0000"/>
                </a:solidFill>
              </a:rPr>
              <a:t>&lt;0.05 </a:t>
            </a:r>
            <a:r>
              <a:rPr lang="ja-JP" altLang="en-US" sz="2800" dirty="0"/>
              <a:t>ではないので，交互作用がないものとみなす．</a:t>
            </a:r>
            <a:endParaRPr lang="en-US" altLang="ja-JP" sz="2800" dirty="0"/>
          </a:p>
          <a:p>
            <a:pPr algn="just" eaLnBrk="1" hangingPunct="1"/>
            <a:r>
              <a:rPr lang="ja-JP" altLang="en-US" sz="2800" dirty="0"/>
              <a:t>予備検定であり，</a:t>
            </a:r>
            <a:r>
              <a:rPr lang="en-US" altLang="ja-JP" sz="2800" i="1" dirty="0">
                <a:solidFill>
                  <a:srgbClr val="FF0000"/>
                </a:solidFill>
              </a:rPr>
              <a:t>p</a:t>
            </a:r>
            <a:r>
              <a:rPr lang="ja-JP" altLang="en-US" sz="2800" i="1" dirty="0">
                <a:solidFill>
                  <a:srgbClr val="FF0000"/>
                </a:solidFill>
              </a:rPr>
              <a:t> </a:t>
            </a:r>
            <a:r>
              <a:rPr lang="ja-JP" altLang="en-US" sz="2800" dirty="0"/>
              <a:t>値の設定に恣意性が付きまとう．　　</a:t>
            </a:r>
          </a:p>
        </p:txBody>
      </p:sp>
      <p:pic>
        <p:nvPicPr>
          <p:cNvPr id="6" name="図 5">
            <a:extLst>
              <a:ext uri="{FF2B5EF4-FFF2-40B4-BE49-F238E27FC236}">
                <a16:creationId xmlns:a16="http://schemas.microsoft.com/office/drawing/2014/main" id="{94DCE66E-526B-3125-F7F2-18EA1F9BC961}"/>
              </a:ext>
            </a:extLst>
          </p:cNvPr>
          <p:cNvPicPr>
            <a:picLocks noChangeAspect="1"/>
          </p:cNvPicPr>
          <p:nvPr/>
        </p:nvPicPr>
        <p:blipFill>
          <a:blip r:embed="rId2"/>
          <a:stretch>
            <a:fillRect/>
          </a:stretch>
        </p:blipFill>
        <p:spPr>
          <a:xfrm>
            <a:off x="1475656" y="2581302"/>
            <a:ext cx="6002390" cy="2005862"/>
          </a:xfrm>
          <a:prstGeom prst="rect">
            <a:avLst/>
          </a:prstGeom>
          <a:solidFill>
            <a:schemeClr val="tx1"/>
          </a:solidFill>
        </p:spPr>
      </p:pic>
    </p:spTree>
    <p:extLst>
      <p:ext uri="{BB962C8B-B14F-4D97-AF65-F5344CB8AC3E}">
        <p14:creationId xmlns:p14="http://schemas.microsoft.com/office/powerpoint/2010/main" val="1204119047"/>
      </p:ext>
    </p:extLst>
  </p:cSld>
  <p:clrMapOvr>
    <a:masterClrMapping/>
  </p:clrMapOvr>
</p:sld>
</file>

<file path=ppt/theme/theme1.xml><?xml version="1.0" encoding="utf-8"?>
<a:theme xmlns:a="http://schemas.openxmlformats.org/drawingml/2006/main" name="sidebars">
  <a:themeElements>
    <a:clrScheme name="">
      <a:dk1>
        <a:srgbClr val="00279F"/>
      </a:dk1>
      <a:lt1>
        <a:srgbClr val="FFFFFF"/>
      </a:lt1>
      <a:dk2>
        <a:srgbClr val="8CF4EA"/>
      </a:dk2>
      <a:lt2>
        <a:srgbClr val="FFFF00"/>
      </a:lt2>
      <a:accent1>
        <a:srgbClr val="F57B49"/>
      </a:accent1>
      <a:accent2>
        <a:srgbClr val="FF00FF"/>
      </a:accent2>
      <a:accent3>
        <a:srgbClr val="C5F8F3"/>
      </a:accent3>
      <a:accent4>
        <a:srgbClr val="DADADA"/>
      </a:accent4>
      <a:accent5>
        <a:srgbClr val="F9BFB1"/>
      </a:accent5>
      <a:accent6>
        <a:srgbClr val="E700E7"/>
      </a:accent6>
      <a:hlink>
        <a:srgbClr val="FF0000"/>
      </a:hlink>
      <a:folHlink>
        <a:srgbClr val="919191"/>
      </a:folHlink>
    </a:clrScheme>
    <a:fontScheme name="sidebars">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1" lang="ja-JP" altLang="en-US" sz="2400" b="0" i="0" u="none" strike="noStrike" cap="none" normalizeH="0" baseline="0" smtClean="0">
            <a:ln>
              <a:noFill/>
            </a:ln>
            <a:solidFill>
              <a:srgbClr val="000000"/>
            </a:solidFill>
            <a:effectLst/>
            <a:latin typeface="ＭＳ ゴシック" panose="020B0609070205080204" pitchFamily="49" charset="-128"/>
            <a:ea typeface="ＭＳ ゴシック" panose="020B0609070205080204" pitchFamily="49"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1" lang="ja-JP" altLang="en-US" sz="2400" b="0" i="0" u="none" strike="noStrike" cap="none" normalizeH="0" baseline="0" smtClean="0">
            <a:ln>
              <a:noFill/>
            </a:ln>
            <a:solidFill>
              <a:srgbClr val="000000"/>
            </a:solidFill>
            <a:effectLst/>
            <a:latin typeface="ＭＳ ゴシック" panose="020B0609070205080204" pitchFamily="49" charset="-128"/>
            <a:ea typeface="ＭＳ ゴシック" panose="020B0609070205080204" pitchFamily="49" charset="-128"/>
          </a:defRPr>
        </a:defPPr>
      </a:lstStyle>
    </a:lnDef>
  </a:objectDefaults>
  <a:extraClrSchemeLst>
    <a:extraClrScheme>
      <a:clrScheme name="sidebar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idebar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idebar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idebar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ide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ide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ide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c:\winapl\of\p4\template\sldshow\sidebars.ppt</Template>
  <TotalTime>38605</TotalTime>
  <Pages>37</Pages>
  <Words>3230</Words>
  <Application>Microsoft Office PowerPoint</Application>
  <PresentationFormat>画面に合わせる (4:3)</PresentationFormat>
  <Paragraphs>258</Paragraphs>
  <Slides>49</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49</vt:i4>
      </vt:variant>
    </vt:vector>
  </HeadingPairs>
  <TitlesOfParts>
    <vt:vector size="56" baseType="lpstr">
      <vt:lpstr>Monotype Sorts</vt:lpstr>
      <vt:lpstr>ＭＳ Ｐゴシック</vt:lpstr>
      <vt:lpstr>ＭＳ ゴシック</vt:lpstr>
      <vt:lpstr>Arial</vt:lpstr>
      <vt:lpstr>Times New Roman</vt:lpstr>
      <vt:lpstr>Wingdings</vt:lpstr>
      <vt:lpstr>sidebars</vt:lpstr>
      <vt:lpstr>効力比をめぐる新たな統計解析</vt:lpstr>
      <vt:lpstr>平行線 Assay（検定） とは</vt:lpstr>
      <vt:lpstr>平行な用量反応直線</vt:lpstr>
      <vt:lpstr>平行と仮定した直線線のあてはめ（Excel） </vt:lpstr>
      <vt:lpstr>平行な場合： 効力比 ρ の計算</vt:lpstr>
      <vt:lpstr>平行であることの証明</vt:lpstr>
      <vt:lpstr>交互作用を含めた回帰分析</vt:lpstr>
      <vt:lpstr>非平行な場合：効力比 ρ の計算</vt:lpstr>
      <vt:lpstr>便宜的な対応</vt:lpstr>
      <vt:lpstr>原田氏の疑問</vt:lpstr>
      <vt:lpstr>平行とみなした場合の効力比</vt:lpstr>
      <vt:lpstr>平行とみなしたいが残念な例</vt:lpstr>
      <vt:lpstr>原田氏の葛藤はなぜ起きたのか</vt:lpstr>
      <vt:lpstr>平行と判断する傾きの比の幅の議論</vt:lpstr>
      <vt:lpstr>なぜ平行にこだわっているのか</vt:lpstr>
      <vt:lpstr>統計的な予備検定の排除</vt:lpstr>
      <vt:lpstr>非平行である場合の統計的方法の例示</vt:lpstr>
      <vt:lpstr>平均値に対する用量反応関係</vt:lpstr>
      <vt:lpstr>非平行の場合には，効力比が不定</vt:lpstr>
      <vt:lpstr>最小2乗平均の算出（JMP)</vt:lpstr>
      <vt:lpstr>Y の総平均における逆推定（JMP)</vt:lpstr>
      <vt:lpstr>逆推定値および効力比の95%信頼区間</vt:lpstr>
      <vt:lpstr>非平行線のあてはめ（Excel）</vt:lpstr>
      <vt:lpstr>非平行および平行な 2本の回帰直線</vt:lpstr>
      <vt:lpstr>非平行な場合の逆推定値と分散の推定式</vt:lpstr>
      <vt:lpstr>逆推定値の分散のデルタ法による計算</vt:lpstr>
      <vt:lpstr>標準薬S と試験薬T の逆推定の差の分散</vt:lpstr>
      <vt:lpstr>非平行の場合の逆推定による効力比</vt:lpstr>
      <vt:lpstr>非平行線での効力比の比較</vt:lpstr>
      <vt:lpstr>平行線のあてはめ（Excel）</vt:lpstr>
      <vt:lpstr>平行線の場合の効力比と95%信頼区間</vt:lpstr>
      <vt:lpstr>非平行と平行の場合の効力比の比較</vt:lpstr>
      <vt:lpstr>実験研究者の提言</vt:lpstr>
      <vt:lpstr>製品開発責任者からの注文</vt:lpstr>
      <vt:lpstr>LOF（Lack of Fit） 解析をすると</vt:lpstr>
      <vt:lpstr>JMPの「曲線のあてはめ」の活用</vt:lpstr>
      <vt:lpstr>用いるJMPファイル</vt:lpstr>
      <vt:lpstr>変数の設定シグモイドロジスティック4P</vt:lpstr>
      <vt:lpstr>標準薬 S，試験薬 T 別々に</vt:lpstr>
      <vt:lpstr>各パラメータについて（SとT）の差の比較</vt:lpstr>
      <vt:lpstr>平行とみなした場合</vt:lpstr>
      <vt:lpstr>不可解な効力比</vt:lpstr>
      <vt:lpstr>原田氏の探索方法との比較</vt:lpstr>
      <vt:lpstr>無償の OnDemand SAS による解析</vt:lpstr>
      <vt:lpstr>NLIN プロシジャによる効力比の推定</vt:lpstr>
      <vt:lpstr>Excel ソルバーによるパラメータ推定</vt:lpstr>
      <vt:lpstr>Excel によるガウス・ニュートン法の適用</vt:lpstr>
      <vt:lpstr>効力比の95%信頼区間の推定</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薬物濃度を用いた 同等性試験の例数設計</dc:title>
  <dc:creator>臨床開発本部</dc:creator>
  <cp:lastModifiedBy>行雄 高橋</cp:lastModifiedBy>
  <cp:revision>826</cp:revision>
  <cp:lastPrinted>2023-11-21T07:47:18Z</cp:lastPrinted>
  <dcterms:created xsi:type="dcterms:W3CDTF">1997-09-09T04:28:46Z</dcterms:created>
  <dcterms:modified xsi:type="dcterms:W3CDTF">2023-11-21T08:49:20Z</dcterms:modified>
</cp:coreProperties>
</file>